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30240288" cy="4276725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F0F2"/>
    <a:srgbClr val="ACACAC"/>
    <a:srgbClr val="000000"/>
    <a:srgbClr val="E2001A"/>
    <a:srgbClr val="003064"/>
    <a:srgbClr val="EAEAF1"/>
    <a:srgbClr val="009036"/>
    <a:srgbClr val="E1CD00"/>
    <a:srgbClr val="00A8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26" d="100"/>
          <a:sy n="26" d="100"/>
        </p:scale>
        <p:origin x="38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1747382" y="39983420"/>
            <a:ext cx="19219641" cy="2276960"/>
          </a:xfrm>
        </p:spPr>
        <p:txBody>
          <a:bodyPr/>
          <a:lstStyle/>
          <a:p>
            <a:r>
              <a:rPr lang="de-DE" dirty="0"/>
              <a:t>Kontakt: gregor.zaun@uk-essen.de; </a:t>
            </a:r>
            <a:r>
              <a:rPr lang="de-DE" dirty="0" err="1"/>
              <a:t>hiltraud.kajueter@landeskrebsregister.nrw</a:t>
            </a:r>
            <a:endParaRPr lang="de-DE" dirty="0"/>
          </a:p>
        </p:txBody>
      </p:sp>
      <p:pic>
        <p:nvPicPr>
          <p:cNvPr id="7" name="Bild 9" descr="LKR_Verlau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3" y="41731992"/>
            <a:ext cx="30261609" cy="1115666"/>
          </a:xfrm>
          <a:prstGeom prst="rect">
            <a:avLst/>
          </a:prstGeom>
        </p:spPr>
      </p:pic>
      <p:sp>
        <p:nvSpPr>
          <p:cNvPr id="9" name="Inhaltsplatzhalter 2"/>
          <p:cNvSpPr txBox="1">
            <a:spLocks/>
          </p:cNvSpPr>
          <p:nvPr userDrawn="1"/>
        </p:nvSpPr>
        <p:spPr>
          <a:xfrm>
            <a:off x="730808" y="12593875"/>
            <a:ext cx="28800000" cy="20934125"/>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0" name="Inhaltsplatzhalter 2"/>
          <p:cNvSpPr txBox="1">
            <a:spLocks/>
          </p:cNvSpPr>
          <p:nvPr userDrawn="1"/>
        </p:nvSpPr>
        <p:spPr>
          <a:xfrm>
            <a:off x="720144" y="34314885"/>
            <a:ext cx="28800000" cy="6237977"/>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1" name="Inhaltsplatzhalter 2"/>
          <p:cNvSpPr txBox="1">
            <a:spLocks/>
          </p:cNvSpPr>
          <p:nvPr userDrawn="1"/>
        </p:nvSpPr>
        <p:spPr>
          <a:xfrm>
            <a:off x="730702" y="6422654"/>
            <a:ext cx="14040000" cy="5384336"/>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2" name="Inhaltsplatzhalter 2"/>
          <p:cNvSpPr txBox="1">
            <a:spLocks/>
          </p:cNvSpPr>
          <p:nvPr userDrawn="1"/>
        </p:nvSpPr>
        <p:spPr>
          <a:xfrm>
            <a:off x="15481453" y="6422653"/>
            <a:ext cx="14040000" cy="5384337"/>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pic>
        <p:nvPicPr>
          <p:cNvPr id="13" name="Grafik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09086" y="883067"/>
            <a:ext cx="5719250" cy="1020190"/>
          </a:xfrm>
          <a:prstGeom prst="rect">
            <a:avLst/>
          </a:prstGeom>
        </p:spPr>
      </p:pic>
    </p:spTree>
    <p:extLst>
      <p:ext uri="{BB962C8B-B14F-4D97-AF65-F5344CB8AC3E}">
        <p14:creationId xmlns:p14="http://schemas.microsoft.com/office/powerpoint/2010/main" val="3700285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3F30D97-9542-4CA0-8710-2C31DB7E26DB}" type="datetimeFigureOut">
              <a:rPr lang="de-DE" smtClean="0"/>
              <a:t>10.09.2026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pic>
        <p:nvPicPr>
          <p:cNvPr id="7" name="Bild 9" descr="LKR_Verlauf.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3" y="41731992"/>
            <a:ext cx="30261609" cy="1115666"/>
          </a:xfrm>
          <a:prstGeom prst="rect">
            <a:avLst/>
          </a:prstGeom>
        </p:spPr>
      </p:pic>
      <p:sp>
        <p:nvSpPr>
          <p:cNvPr id="11" name="Inhaltsplatzhalter 2"/>
          <p:cNvSpPr txBox="1">
            <a:spLocks/>
          </p:cNvSpPr>
          <p:nvPr userDrawn="1"/>
        </p:nvSpPr>
        <p:spPr>
          <a:xfrm>
            <a:off x="730702" y="6422653"/>
            <a:ext cx="14040000" cy="34130209"/>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sp>
        <p:nvSpPr>
          <p:cNvPr id="12" name="Inhaltsplatzhalter 2"/>
          <p:cNvSpPr txBox="1">
            <a:spLocks/>
          </p:cNvSpPr>
          <p:nvPr userDrawn="1"/>
        </p:nvSpPr>
        <p:spPr>
          <a:xfrm>
            <a:off x="15481453" y="6422653"/>
            <a:ext cx="14040000" cy="34130209"/>
          </a:xfrm>
          <a:prstGeom prst="rect">
            <a:avLst/>
          </a:prstGeom>
          <a:solidFill>
            <a:srgbClr val="EAEAF1"/>
          </a:solidFill>
        </p:spPr>
        <p:txBody>
          <a:bodyPr vert="horz" lIns="90748" tIns="45374" rIns="90748" bIns="45374" rtlCol="0" anchor="t">
            <a:noAutofit/>
          </a:bodyPr>
          <a:lstStyle>
            <a:lvl1pPr marL="265113" indent="-265113"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1pPr>
            <a:lvl2pPr marL="539750" indent="-274638" algn="l" defTabSz="457200" rtl="0" eaLnBrk="1" latinLnBrk="0" hangingPunct="1">
              <a:lnSpc>
                <a:spcPct val="90000"/>
              </a:lnSpc>
              <a:spcBef>
                <a:spcPct val="20000"/>
              </a:spcBef>
              <a:buFont typeface="Wingdings" charset="2"/>
              <a:buChar char="§"/>
              <a:tabLst>
                <a:tab pos="182563" algn="l"/>
              </a:tabLst>
              <a:defRPr sz="1600" kern="1200">
                <a:solidFill>
                  <a:schemeClr val="tx2"/>
                </a:solidFill>
                <a:latin typeface="+mn-lt"/>
                <a:ea typeface="+mn-ea"/>
                <a:cs typeface="+mn-cs"/>
              </a:defRPr>
            </a:lvl2pPr>
            <a:lvl3pPr marL="1257300" indent="-342900" algn="l" defTabSz="457200" rtl="0" eaLnBrk="1" latinLnBrk="0" hangingPunct="1">
              <a:lnSpc>
                <a:spcPct val="90000"/>
              </a:lnSpc>
              <a:spcBef>
                <a:spcPct val="20000"/>
              </a:spcBef>
              <a:buFont typeface="Wingdings" charset="2"/>
              <a:buChar char="§"/>
              <a:defRPr sz="2000" kern="1200">
                <a:solidFill>
                  <a:schemeClr val="tx2"/>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2"/>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Arial" panose="020B0604020202020204" pitchFamily="34" charset="0"/>
              <a:buChar char="•"/>
            </a:pPr>
            <a:endParaRPr lang="de-DE" sz="3970" dirty="0">
              <a:solidFill>
                <a:schemeClr val="tx1">
                  <a:lumMod val="85000"/>
                  <a:lumOff val="15000"/>
                </a:schemeClr>
              </a:solidFill>
            </a:endParaRPr>
          </a:p>
          <a:p>
            <a:pPr algn="just">
              <a:buFont typeface="Arial" panose="020B0604020202020204" pitchFamily="34" charset="0"/>
              <a:buChar char="•"/>
            </a:pPr>
            <a:endParaRPr lang="de-DE" sz="3970" dirty="0"/>
          </a:p>
        </p:txBody>
      </p:sp>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709086" y="883067"/>
            <a:ext cx="5719250" cy="1020190"/>
          </a:xfrm>
          <a:prstGeom prst="rect">
            <a:avLst/>
          </a:prstGeom>
        </p:spPr>
      </p:pic>
    </p:spTree>
    <p:extLst>
      <p:ext uri="{BB962C8B-B14F-4D97-AF65-F5344CB8AC3E}">
        <p14:creationId xmlns:p14="http://schemas.microsoft.com/office/powerpoint/2010/main" val="178475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10.09.2026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47944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63272" y="10662125"/>
            <a:ext cx="26082248" cy="17789985"/>
          </a:xfrm>
        </p:spPr>
        <p:txBody>
          <a:bodyPr anchor="b"/>
          <a:lstStyle>
            <a:lvl1pPr>
              <a:defRPr sz="19843"/>
            </a:lvl1pPr>
          </a:lstStyle>
          <a:p>
            <a:r>
              <a:rPr lang="de-DE"/>
              <a:t>Titelmasterformat durch Klicken bearbeiten</a:t>
            </a:r>
            <a:endParaRPr lang="en-US" dirty="0"/>
          </a:p>
        </p:txBody>
      </p:sp>
      <p:sp>
        <p:nvSpPr>
          <p:cNvPr id="3" name="Text Placeholder 2"/>
          <p:cNvSpPr>
            <a:spLocks noGrp="1"/>
          </p:cNvSpPr>
          <p:nvPr>
            <p:ph type="body" idx="1"/>
          </p:nvPr>
        </p:nvSpPr>
        <p:spPr>
          <a:xfrm>
            <a:off x="2063272" y="28620410"/>
            <a:ext cx="26082248" cy="9355333"/>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F30D97-9542-4CA0-8710-2C31DB7E26DB}" type="datetimeFigureOut">
              <a:rPr lang="de-DE" smtClean="0"/>
              <a:t>10.09.2026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732221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2079020" y="11384800"/>
            <a:ext cx="12852122" cy="27135427"/>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15309146" y="11384800"/>
            <a:ext cx="12852122" cy="27135427"/>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3F30D97-9542-4CA0-8710-2C31DB7E26DB}" type="datetimeFigureOut">
              <a:rPr lang="de-DE" smtClean="0"/>
              <a:t>10.09.2026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75176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2082959" y="2276970"/>
            <a:ext cx="26082248" cy="8266358"/>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2082962" y="10483919"/>
            <a:ext cx="12793057" cy="5138007"/>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de-DE"/>
              <a:t>Formatvorlagen des Textmasters bearbeiten</a:t>
            </a:r>
          </a:p>
        </p:txBody>
      </p:sp>
      <p:sp>
        <p:nvSpPr>
          <p:cNvPr id="4" name="Content Placeholder 3"/>
          <p:cNvSpPr>
            <a:spLocks noGrp="1"/>
          </p:cNvSpPr>
          <p:nvPr>
            <p:ph sz="half" idx="2"/>
          </p:nvPr>
        </p:nvSpPr>
        <p:spPr>
          <a:xfrm>
            <a:off x="2082962" y="15621926"/>
            <a:ext cx="12793057" cy="229775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15309148" y="10483919"/>
            <a:ext cx="12856061" cy="5138007"/>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de-DE"/>
              <a:t>Formatvorlagen des Textmasters bearbeiten</a:t>
            </a:r>
          </a:p>
        </p:txBody>
      </p:sp>
      <p:sp>
        <p:nvSpPr>
          <p:cNvPr id="6" name="Content Placeholder 5"/>
          <p:cNvSpPr>
            <a:spLocks noGrp="1"/>
          </p:cNvSpPr>
          <p:nvPr>
            <p:ph sz="quarter" idx="4"/>
          </p:nvPr>
        </p:nvSpPr>
        <p:spPr>
          <a:xfrm>
            <a:off x="15309148" y="15621926"/>
            <a:ext cx="12856061" cy="229775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3F30D97-9542-4CA0-8710-2C31DB7E26DB}" type="datetimeFigureOut">
              <a:rPr lang="de-DE" smtClean="0"/>
              <a:t>10.09.2026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2713212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3F30D97-9542-4CA0-8710-2C31DB7E26DB}" type="datetimeFigureOut">
              <a:rPr lang="de-DE" smtClean="0"/>
              <a:t>10.09.2026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18242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F30D97-9542-4CA0-8710-2C31DB7E26DB}" type="datetimeFigureOut">
              <a:rPr lang="de-DE" smtClean="0"/>
              <a:t>10.09.2026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506644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1150"/>
            <a:ext cx="9753280" cy="9979025"/>
          </a:xfrm>
        </p:spPr>
        <p:txBody>
          <a:bodyPr anchor="b"/>
          <a:lstStyle>
            <a:lvl1pPr>
              <a:defRPr sz="10583"/>
            </a:lvl1pPr>
          </a:lstStyle>
          <a:p>
            <a:r>
              <a:rPr lang="de-DE"/>
              <a:t>Titelmasterformat durch Klicken bearbeiten</a:t>
            </a:r>
            <a:endParaRPr lang="en-US" dirty="0"/>
          </a:p>
        </p:txBody>
      </p:sp>
      <p:sp>
        <p:nvSpPr>
          <p:cNvPr id="3" name="Content Placeholder 2"/>
          <p:cNvSpPr>
            <a:spLocks noGrp="1"/>
          </p:cNvSpPr>
          <p:nvPr>
            <p:ph idx="1"/>
          </p:nvPr>
        </p:nvSpPr>
        <p:spPr>
          <a:xfrm>
            <a:off x="12856061" y="6157701"/>
            <a:ext cx="15309146" cy="30392467"/>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2082959" y="12830175"/>
            <a:ext cx="9753280" cy="23769486"/>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F30D97-9542-4CA0-8710-2C31DB7E26DB}" type="datetimeFigureOut">
              <a:rPr lang="de-DE" smtClean="0"/>
              <a:t>10.09.2026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132593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082959" y="2851150"/>
            <a:ext cx="9753280" cy="9979025"/>
          </a:xfrm>
        </p:spPr>
        <p:txBody>
          <a:bodyPr anchor="b"/>
          <a:lstStyle>
            <a:lvl1pPr>
              <a:defRPr sz="10583"/>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12856061" y="6157701"/>
            <a:ext cx="15309146" cy="30392467"/>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de-DE"/>
              <a:t>Bild durch Klicken auf Symbol hinzufügen</a:t>
            </a:r>
            <a:endParaRPr lang="en-US" dirty="0"/>
          </a:p>
        </p:txBody>
      </p:sp>
      <p:sp>
        <p:nvSpPr>
          <p:cNvPr id="4" name="Text Placeholder 3"/>
          <p:cNvSpPr>
            <a:spLocks noGrp="1"/>
          </p:cNvSpPr>
          <p:nvPr>
            <p:ph type="body" sz="half" idx="2"/>
          </p:nvPr>
        </p:nvSpPr>
        <p:spPr>
          <a:xfrm>
            <a:off x="2082959" y="12830175"/>
            <a:ext cx="9753280" cy="23769486"/>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F30D97-9542-4CA0-8710-2C31DB7E26DB}" type="datetimeFigureOut">
              <a:rPr lang="de-DE" smtClean="0"/>
              <a:t>10.09.2026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385038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10.09.2026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3038019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76960"/>
            <a:ext cx="6520562" cy="3624326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2079021" y="2276960"/>
            <a:ext cx="19183683" cy="3624326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F30D97-9542-4CA0-8710-2C31DB7E26DB}" type="datetimeFigureOut">
              <a:rPr lang="de-DE" smtClean="0"/>
              <a:t>10.09.2026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38625D1-1555-4B60-B127-FFB869F23E4D}" type="slidenum">
              <a:rPr lang="de-DE" smtClean="0"/>
              <a:t>‹Nr.›</a:t>
            </a:fld>
            <a:endParaRPr lang="de-DE"/>
          </a:p>
        </p:txBody>
      </p:sp>
    </p:spTree>
    <p:extLst>
      <p:ext uri="{BB962C8B-B14F-4D97-AF65-F5344CB8AC3E}">
        <p14:creationId xmlns:p14="http://schemas.microsoft.com/office/powerpoint/2010/main" val="4006324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76970"/>
            <a:ext cx="26082248" cy="8266358"/>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2079020" y="11384800"/>
            <a:ext cx="26082248" cy="27135427"/>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2079020" y="39638914"/>
            <a:ext cx="6804065" cy="2276960"/>
          </a:xfrm>
          <a:prstGeom prst="rect">
            <a:avLst/>
          </a:prstGeom>
        </p:spPr>
        <p:txBody>
          <a:bodyPr vert="horz" lIns="91440" tIns="45720" rIns="91440" bIns="45720" rtlCol="0" anchor="ctr"/>
          <a:lstStyle>
            <a:lvl1pPr algn="l">
              <a:defRPr sz="3969">
                <a:solidFill>
                  <a:schemeClr val="tx1">
                    <a:tint val="75000"/>
                  </a:schemeClr>
                </a:solidFill>
              </a:defRPr>
            </a:lvl1pPr>
          </a:lstStyle>
          <a:p>
            <a:fld id="{13F30D97-9542-4CA0-8710-2C31DB7E26DB}" type="datetimeFigureOut">
              <a:rPr lang="de-DE" smtClean="0"/>
              <a:t>10.09.2026</a:t>
            </a:fld>
            <a:endParaRPr lang="de-DE"/>
          </a:p>
        </p:txBody>
      </p:sp>
      <p:sp>
        <p:nvSpPr>
          <p:cNvPr id="5" name="Footer Placeholder 4"/>
          <p:cNvSpPr>
            <a:spLocks noGrp="1"/>
          </p:cNvSpPr>
          <p:nvPr>
            <p:ph type="ftr" sz="quarter" idx="3"/>
          </p:nvPr>
        </p:nvSpPr>
        <p:spPr>
          <a:xfrm>
            <a:off x="10017096" y="39638914"/>
            <a:ext cx="10206097" cy="2276960"/>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21357203" y="39638914"/>
            <a:ext cx="6804065" cy="2276960"/>
          </a:xfrm>
          <a:prstGeom prst="rect">
            <a:avLst/>
          </a:prstGeom>
        </p:spPr>
        <p:txBody>
          <a:bodyPr vert="horz" lIns="91440" tIns="45720" rIns="91440" bIns="45720" rtlCol="0" anchor="ctr"/>
          <a:lstStyle>
            <a:lvl1pPr algn="r">
              <a:defRPr sz="3969">
                <a:solidFill>
                  <a:schemeClr val="tx1">
                    <a:tint val="75000"/>
                  </a:schemeClr>
                </a:solidFill>
              </a:defRPr>
            </a:lvl1pPr>
          </a:lstStyle>
          <a:p>
            <a:fld id="{338625D1-1555-4B60-B127-FFB869F23E4D}" type="slidenum">
              <a:rPr lang="de-DE" smtClean="0"/>
              <a:t>‹Nr.›</a:t>
            </a:fld>
            <a:endParaRPr lang="de-DE"/>
          </a:p>
        </p:txBody>
      </p:sp>
    </p:spTree>
    <p:extLst>
      <p:ext uri="{BB962C8B-B14F-4D97-AF65-F5344CB8AC3E}">
        <p14:creationId xmlns:p14="http://schemas.microsoft.com/office/powerpoint/2010/main" val="170686663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902274" y="6541300"/>
            <a:ext cx="13862131" cy="5463034"/>
          </a:xfrm>
          <a:prstGeom prst="rect">
            <a:avLst/>
          </a:prstGeom>
          <a:noFill/>
        </p:spPr>
        <p:txBody>
          <a:bodyPr wrap="square" rtlCol="0" anchor="t">
            <a:spAutoFit/>
          </a:bodyPr>
          <a:lstStyle/>
          <a:p>
            <a:pPr algn="just">
              <a:spcBef>
                <a:spcPts val="1191"/>
              </a:spcBef>
              <a:spcAft>
                <a:spcPts val="1191"/>
              </a:spcAft>
            </a:pPr>
            <a:r>
              <a:rPr lang="de-DE" sz="4400" b="1" dirty="0">
                <a:solidFill>
                  <a:srgbClr val="022251"/>
                </a:solidFill>
              </a:rPr>
              <a:t>EINLEITUNG</a:t>
            </a:r>
          </a:p>
          <a:p>
            <a:pPr marL="568050" indent="-568050">
              <a:lnSpc>
                <a:spcPct val="100000"/>
              </a:lnSpc>
              <a:spcBef>
                <a:spcPts val="595"/>
              </a:spcBef>
              <a:spcAft>
                <a:spcPts val="600"/>
              </a:spcAft>
              <a:buFont typeface="Arial" panose="020B0604020202020204" pitchFamily="34" charset="0"/>
              <a:buChar char="•"/>
            </a:pPr>
            <a:r>
              <a:rPr lang="en-GB" sz="3200" dirty="0" err="1">
                <a:solidFill>
                  <a:srgbClr val="022251"/>
                </a:solidFill>
              </a:rPr>
              <a:t>Krebserkrankungen</a:t>
            </a:r>
            <a:r>
              <a:rPr lang="en-GB" sz="3200" dirty="0">
                <a:solidFill>
                  <a:srgbClr val="022251"/>
                </a:solidFill>
              </a:rPr>
              <a:t> </a:t>
            </a:r>
            <a:r>
              <a:rPr lang="en-GB" sz="3200" dirty="0" err="1">
                <a:solidFill>
                  <a:srgbClr val="022251"/>
                </a:solidFill>
              </a:rPr>
              <a:t>mit</a:t>
            </a:r>
            <a:r>
              <a:rPr lang="en-GB" sz="3200" dirty="0">
                <a:solidFill>
                  <a:srgbClr val="022251"/>
                </a:solidFill>
              </a:rPr>
              <a:t> </a:t>
            </a:r>
            <a:r>
              <a:rPr lang="en-GB" sz="3200" dirty="0" err="1">
                <a:solidFill>
                  <a:srgbClr val="022251"/>
                </a:solidFill>
              </a:rPr>
              <a:t>unbekanntem</a:t>
            </a:r>
            <a:r>
              <a:rPr lang="en-GB" sz="3200" dirty="0">
                <a:solidFill>
                  <a:srgbClr val="022251"/>
                </a:solidFill>
              </a:rPr>
              <a:t> </a:t>
            </a:r>
            <a:r>
              <a:rPr lang="en-GB" sz="3200" dirty="0" err="1">
                <a:solidFill>
                  <a:srgbClr val="022251"/>
                </a:solidFill>
              </a:rPr>
              <a:t>Primärtumor</a:t>
            </a:r>
            <a:r>
              <a:rPr lang="en-GB" sz="3200" dirty="0">
                <a:solidFill>
                  <a:srgbClr val="022251"/>
                </a:solidFill>
              </a:rPr>
              <a:t> (Cancer of Unknown Primary: CUP) </a:t>
            </a:r>
            <a:r>
              <a:rPr lang="en-GB" sz="3200" dirty="0" err="1">
                <a:solidFill>
                  <a:srgbClr val="022251"/>
                </a:solidFill>
              </a:rPr>
              <a:t>sind</a:t>
            </a:r>
            <a:r>
              <a:rPr lang="en-GB" sz="3200" dirty="0">
                <a:solidFill>
                  <a:srgbClr val="022251"/>
                </a:solidFill>
              </a:rPr>
              <a:t> </a:t>
            </a:r>
            <a:r>
              <a:rPr lang="en-GB" sz="3200" dirty="0" err="1">
                <a:solidFill>
                  <a:srgbClr val="022251"/>
                </a:solidFill>
              </a:rPr>
              <a:t>metastasierte</a:t>
            </a:r>
            <a:r>
              <a:rPr lang="en-GB" sz="3200" dirty="0">
                <a:solidFill>
                  <a:srgbClr val="022251"/>
                </a:solidFill>
              </a:rPr>
              <a:t> </a:t>
            </a:r>
            <a:r>
              <a:rPr lang="en-GB" sz="3200" dirty="0" err="1">
                <a:solidFill>
                  <a:srgbClr val="022251"/>
                </a:solidFill>
              </a:rPr>
              <a:t>Malignome</a:t>
            </a:r>
            <a:r>
              <a:rPr lang="en-GB" sz="3200" dirty="0">
                <a:solidFill>
                  <a:srgbClr val="022251"/>
                </a:solidFill>
              </a:rPr>
              <a:t> </a:t>
            </a:r>
            <a:r>
              <a:rPr lang="en-GB" sz="3200" dirty="0" err="1">
                <a:solidFill>
                  <a:srgbClr val="022251"/>
                </a:solidFill>
              </a:rPr>
              <a:t>ohne</a:t>
            </a:r>
            <a:r>
              <a:rPr lang="en-GB" sz="3200" dirty="0">
                <a:solidFill>
                  <a:srgbClr val="022251"/>
                </a:solidFill>
              </a:rPr>
              <a:t> </a:t>
            </a:r>
            <a:r>
              <a:rPr lang="en-GB" sz="3200" dirty="0" err="1">
                <a:solidFill>
                  <a:srgbClr val="022251"/>
                </a:solidFill>
              </a:rPr>
              <a:t>identifizierbaren</a:t>
            </a:r>
            <a:r>
              <a:rPr lang="en-GB" sz="3200" dirty="0">
                <a:solidFill>
                  <a:srgbClr val="022251"/>
                </a:solidFill>
              </a:rPr>
              <a:t> </a:t>
            </a:r>
            <a:r>
              <a:rPr lang="en-GB" sz="3200" dirty="0" err="1">
                <a:solidFill>
                  <a:srgbClr val="022251"/>
                </a:solidFill>
              </a:rPr>
              <a:t>Primärtumor</a:t>
            </a:r>
            <a:r>
              <a:rPr lang="en-GB" sz="3200" dirty="0">
                <a:solidFill>
                  <a:srgbClr val="022251"/>
                </a:solidFill>
              </a:rPr>
              <a:t> </a:t>
            </a:r>
            <a:r>
              <a:rPr lang="en-GB" sz="3200" dirty="0" err="1">
                <a:solidFill>
                  <a:srgbClr val="022251"/>
                </a:solidFill>
              </a:rPr>
              <a:t>trotz</a:t>
            </a:r>
            <a:r>
              <a:rPr lang="en-GB" sz="3200" dirty="0">
                <a:solidFill>
                  <a:srgbClr val="022251"/>
                </a:solidFill>
              </a:rPr>
              <a:t> </a:t>
            </a:r>
            <a:r>
              <a:rPr lang="en-GB" sz="3200" dirty="0" err="1">
                <a:solidFill>
                  <a:srgbClr val="022251"/>
                </a:solidFill>
              </a:rPr>
              <a:t>umfangreicher</a:t>
            </a:r>
            <a:r>
              <a:rPr lang="en-GB" sz="3200" dirty="0">
                <a:solidFill>
                  <a:srgbClr val="022251"/>
                </a:solidFill>
              </a:rPr>
              <a:t> </a:t>
            </a:r>
            <a:r>
              <a:rPr lang="en-GB" sz="3200" dirty="0" err="1">
                <a:solidFill>
                  <a:srgbClr val="022251"/>
                </a:solidFill>
              </a:rPr>
              <a:t>Diagnostik</a:t>
            </a:r>
            <a:endParaRPr lang="en-GB" sz="3200" dirty="0">
              <a:solidFill>
                <a:srgbClr val="022251"/>
              </a:solidFill>
            </a:endParaRPr>
          </a:p>
          <a:p>
            <a:pPr marL="568050" indent="-568050">
              <a:lnSpc>
                <a:spcPct val="100000"/>
              </a:lnSpc>
              <a:spcBef>
                <a:spcPts val="595"/>
              </a:spcBef>
              <a:spcAft>
                <a:spcPts val="600"/>
              </a:spcAft>
              <a:buFont typeface="Arial" panose="020B0604020202020204" pitchFamily="34" charset="0"/>
              <a:buChar char="•"/>
            </a:pPr>
            <a:r>
              <a:rPr lang="en-GB" sz="3200" dirty="0" err="1">
                <a:solidFill>
                  <a:srgbClr val="022251"/>
                </a:solidFill>
              </a:rPr>
              <a:t>Insgesamt</a:t>
            </a:r>
            <a:r>
              <a:rPr lang="en-GB" sz="3200" dirty="0">
                <a:solidFill>
                  <a:srgbClr val="022251"/>
                </a:solidFill>
              </a:rPr>
              <a:t> </a:t>
            </a:r>
            <a:r>
              <a:rPr lang="en-GB" sz="3200" dirty="0" err="1">
                <a:solidFill>
                  <a:srgbClr val="022251"/>
                </a:solidFill>
              </a:rPr>
              <a:t>ungünstige</a:t>
            </a:r>
            <a:r>
              <a:rPr lang="en-GB" sz="3200" dirty="0">
                <a:solidFill>
                  <a:srgbClr val="022251"/>
                </a:solidFill>
              </a:rPr>
              <a:t> Prognose </a:t>
            </a:r>
            <a:r>
              <a:rPr lang="en-GB" sz="3200" dirty="0" err="1">
                <a:solidFill>
                  <a:srgbClr val="022251"/>
                </a:solidFill>
              </a:rPr>
              <a:t>bei</a:t>
            </a:r>
            <a:r>
              <a:rPr lang="en-GB" sz="3200" dirty="0">
                <a:solidFill>
                  <a:srgbClr val="022251"/>
                </a:solidFill>
              </a:rPr>
              <a:t> CUP, </a:t>
            </a:r>
            <a:r>
              <a:rPr lang="en-GB" sz="3200" dirty="0" err="1">
                <a:solidFill>
                  <a:srgbClr val="022251"/>
                </a:solidFill>
              </a:rPr>
              <a:t>jedoch</a:t>
            </a:r>
            <a:r>
              <a:rPr lang="en-GB" sz="3200" dirty="0">
                <a:solidFill>
                  <a:srgbClr val="022251"/>
                </a:solidFill>
              </a:rPr>
              <a:t> </a:t>
            </a:r>
            <a:r>
              <a:rPr lang="en-GB" sz="3200" dirty="0" err="1">
                <a:solidFill>
                  <a:srgbClr val="022251"/>
                </a:solidFill>
              </a:rPr>
              <a:t>fehlende</a:t>
            </a:r>
            <a:r>
              <a:rPr lang="en-GB" sz="3200" dirty="0">
                <a:solidFill>
                  <a:srgbClr val="022251"/>
                </a:solidFill>
              </a:rPr>
              <a:t> </a:t>
            </a:r>
            <a:r>
              <a:rPr lang="en-GB" sz="3200" dirty="0" err="1">
                <a:solidFill>
                  <a:srgbClr val="022251"/>
                </a:solidFill>
              </a:rPr>
              <a:t>aktuelle</a:t>
            </a:r>
            <a:r>
              <a:rPr lang="en-GB" sz="3200" dirty="0">
                <a:solidFill>
                  <a:srgbClr val="022251"/>
                </a:solidFill>
              </a:rPr>
              <a:t> </a:t>
            </a:r>
            <a:r>
              <a:rPr lang="en-GB" sz="3200" dirty="0" err="1">
                <a:solidFill>
                  <a:srgbClr val="022251"/>
                </a:solidFill>
              </a:rPr>
              <a:t>Krebsregisterauswertungen</a:t>
            </a:r>
            <a:endParaRPr lang="en-GB" sz="3200" dirty="0">
              <a:solidFill>
                <a:srgbClr val="022251"/>
              </a:solidFill>
            </a:endParaRPr>
          </a:p>
          <a:p>
            <a:pPr marL="568050" indent="-568050">
              <a:lnSpc>
                <a:spcPct val="100000"/>
              </a:lnSpc>
              <a:spcBef>
                <a:spcPts val="595"/>
              </a:spcBef>
              <a:spcAft>
                <a:spcPts val="600"/>
              </a:spcAft>
              <a:buFont typeface="Arial" panose="020B0604020202020204" pitchFamily="34" charset="0"/>
              <a:buChar char="•"/>
            </a:pPr>
            <a:r>
              <a:rPr lang="en-GB" sz="3200" dirty="0" err="1">
                <a:solidFill>
                  <a:srgbClr val="022251"/>
                </a:solidFill>
              </a:rPr>
              <a:t>Ziel</a:t>
            </a:r>
            <a:r>
              <a:rPr lang="en-GB" sz="3200" dirty="0">
                <a:solidFill>
                  <a:srgbClr val="022251"/>
                </a:solidFill>
              </a:rPr>
              <a:t>: Analyse von </a:t>
            </a:r>
            <a:r>
              <a:rPr lang="en-GB" sz="3200" dirty="0" err="1">
                <a:solidFill>
                  <a:srgbClr val="022251"/>
                </a:solidFill>
              </a:rPr>
              <a:t>Inzidenztrends</a:t>
            </a:r>
            <a:r>
              <a:rPr lang="en-GB" sz="3200" dirty="0">
                <a:solidFill>
                  <a:srgbClr val="022251"/>
                </a:solidFill>
              </a:rPr>
              <a:t> und </a:t>
            </a:r>
            <a:r>
              <a:rPr lang="en-GB" sz="3200" dirty="0" err="1">
                <a:solidFill>
                  <a:srgbClr val="022251"/>
                </a:solidFill>
              </a:rPr>
              <a:t>Überleben</a:t>
            </a:r>
            <a:r>
              <a:rPr lang="en-GB" sz="3200" dirty="0">
                <a:solidFill>
                  <a:srgbClr val="022251"/>
                </a:solidFill>
              </a:rPr>
              <a:t> </a:t>
            </a:r>
            <a:r>
              <a:rPr lang="en-GB" sz="3200" dirty="0" err="1">
                <a:solidFill>
                  <a:srgbClr val="022251"/>
                </a:solidFill>
              </a:rPr>
              <a:t>bei</a:t>
            </a:r>
            <a:r>
              <a:rPr lang="en-GB" sz="3200" dirty="0">
                <a:solidFill>
                  <a:srgbClr val="022251"/>
                </a:solidFill>
              </a:rPr>
              <a:t> Cancer of Unknown Primary </a:t>
            </a:r>
            <a:r>
              <a:rPr lang="en-GB" sz="3200" dirty="0" err="1">
                <a:solidFill>
                  <a:srgbClr val="022251"/>
                </a:solidFill>
              </a:rPr>
              <a:t>mit</a:t>
            </a:r>
            <a:r>
              <a:rPr lang="en-GB" sz="3200" dirty="0">
                <a:solidFill>
                  <a:srgbClr val="022251"/>
                </a:solidFill>
              </a:rPr>
              <a:t> </a:t>
            </a:r>
            <a:r>
              <a:rPr lang="en-GB" sz="3200" dirty="0" err="1">
                <a:solidFill>
                  <a:srgbClr val="022251"/>
                </a:solidFill>
              </a:rPr>
              <a:t>Daten</a:t>
            </a:r>
            <a:r>
              <a:rPr lang="en-GB" sz="3200" dirty="0">
                <a:solidFill>
                  <a:srgbClr val="022251"/>
                </a:solidFill>
              </a:rPr>
              <a:t> des </a:t>
            </a:r>
            <a:r>
              <a:rPr lang="en-GB" sz="3200" dirty="0" err="1">
                <a:solidFill>
                  <a:srgbClr val="022251"/>
                </a:solidFill>
              </a:rPr>
              <a:t>Landeskrebsregisters</a:t>
            </a:r>
            <a:r>
              <a:rPr lang="en-GB" sz="3200" dirty="0">
                <a:solidFill>
                  <a:srgbClr val="022251"/>
                </a:solidFill>
              </a:rPr>
              <a:t> Nordrhein-Westfalen</a:t>
            </a:r>
          </a:p>
          <a:p>
            <a:pPr marL="568050" indent="-568050">
              <a:lnSpc>
                <a:spcPct val="100000"/>
              </a:lnSpc>
              <a:spcBef>
                <a:spcPts val="595"/>
              </a:spcBef>
              <a:buFont typeface="Arial" panose="020B0604020202020204" pitchFamily="34" charset="0"/>
              <a:buChar char="•"/>
            </a:pPr>
            <a:endParaRPr lang="en-GB" sz="3600" dirty="0">
              <a:solidFill>
                <a:srgbClr val="022251"/>
              </a:solidFill>
            </a:endParaRPr>
          </a:p>
        </p:txBody>
      </p:sp>
      <p:sp>
        <p:nvSpPr>
          <p:cNvPr id="12" name="Textfeld 11"/>
          <p:cNvSpPr txBox="1"/>
          <p:nvPr/>
        </p:nvSpPr>
        <p:spPr>
          <a:xfrm>
            <a:off x="779060" y="12586443"/>
            <a:ext cx="14186331" cy="12218730"/>
          </a:xfrm>
          <a:prstGeom prst="rect">
            <a:avLst/>
          </a:prstGeom>
          <a:noFill/>
        </p:spPr>
        <p:txBody>
          <a:bodyPr wrap="square" rtlCol="0" anchor="t">
            <a:spAutoFit/>
          </a:bodyPr>
          <a:lstStyle/>
          <a:p>
            <a:pPr algn="just">
              <a:spcBef>
                <a:spcPts val="1191"/>
              </a:spcBef>
              <a:spcAft>
                <a:spcPts val="1191"/>
              </a:spcAft>
            </a:pPr>
            <a:r>
              <a:rPr lang="de-DE" sz="4400" b="1" dirty="0">
                <a:solidFill>
                  <a:srgbClr val="022251"/>
                </a:solidFill>
              </a:rPr>
              <a:t>ERGEBNISSE</a:t>
            </a:r>
          </a:p>
          <a:p>
            <a:pPr marL="568050" indent="-568050">
              <a:spcBef>
                <a:spcPts val="595"/>
              </a:spcBef>
              <a:spcAft>
                <a:spcPts val="600"/>
              </a:spcAft>
              <a:buFont typeface="Arial" panose="020B0604020202020204" pitchFamily="34" charset="0"/>
              <a:buChar char="•"/>
            </a:pPr>
            <a:r>
              <a:rPr lang="en-GB" sz="3200" dirty="0">
                <a:solidFill>
                  <a:srgbClr val="022251"/>
                </a:solidFill>
              </a:rPr>
              <a:t>21.085 CUP-</a:t>
            </a:r>
            <a:r>
              <a:rPr lang="en-GB" sz="3200" dirty="0" err="1">
                <a:solidFill>
                  <a:srgbClr val="022251"/>
                </a:solidFill>
              </a:rPr>
              <a:t>Fälle</a:t>
            </a:r>
            <a:r>
              <a:rPr lang="en-GB" sz="3200" dirty="0">
                <a:solidFill>
                  <a:srgbClr val="022251"/>
                </a:solidFill>
              </a:rPr>
              <a:t> </a:t>
            </a:r>
            <a:r>
              <a:rPr lang="en-GB" sz="3200" dirty="0" err="1">
                <a:solidFill>
                  <a:srgbClr val="022251"/>
                </a:solidFill>
              </a:rPr>
              <a:t>nach</a:t>
            </a:r>
            <a:r>
              <a:rPr lang="en-GB" sz="3200" dirty="0">
                <a:solidFill>
                  <a:srgbClr val="022251"/>
                </a:solidFill>
              </a:rPr>
              <a:t> ESMO-</a:t>
            </a:r>
            <a:r>
              <a:rPr lang="en-GB" sz="3200" dirty="0" err="1">
                <a:solidFill>
                  <a:srgbClr val="022251"/>
                </a:solidFill>
              </a:rPr>
              <a:t>Kriterien</a:t>
            </a:r>
            <a:r>
              <a:rPr lang="en-GB" sz="3200" dirty="0">
                <a:solidFill>
                  <a:srgbClr val="022251"/>
                </a:solidFill>
              </a:rPr>
              <a:t> </a:t>
            </a:r>
            <a:r>
              <a:rPr lang="en-GB" sz="3200" dirty="0" err="1">
                <a:solidFill>
                  <a:srgbClr val="022251"/>
                </a:solidFill>
              </a:rPr>
              <a:t>zwischen</a:t>
            </a:r>
            <a:r>
              <a:rPr lang="en-GB" sz="3200" dirty="0">
                <a:solidFill>
                  <a:srgbClr val="022251"/>
                </a:solidFill>
              </a:rPr>
              <a:t> 2007 und 2023 (e</a:t>
            </a:r>
            <a:r>
              <a:rPr lang="de-DE" sz="3200" dirty="0" err="1">
                <a:solidFill>
                  <a:srgbClr val="022251"/>
                </a:solidFill>
              </a:rPr>
              <a:t>ntspricht</a:t>
            </a:r>
            <a:r>
              <a:rPr lang="de-DE" sz="3200" dirty="0">
                <a:solidFill>
                  <a:srgbClr val="022251"/>
                </a:solidFill>
              </a:rPr>
              <a:t> 1,2% aller neu diagnostizierten Krebserkrankungen)</a:t>
            </a:r>
          </a:p>
          <a:p>
            <a:pPr marL="568050" indent="-568050">
              <a:spcBef>
                <a:spcPts val="595"/>
              </a:spcBef>
              <a:spcAft>
                <a:spcPts val="600"/>
              </a:spcAft>
              <a:buFont typeface="Arial" panose="020B0604020202020204" pitchFamily="34" charset="0"/>
              <a:buChar char="•"/>
            </a:pPr>
            <a:r>
              <a:rPr lang="de-DE" sz="3200" dirty="0">
                <a:solidFill>
                  <a:srgbClr val="022251"/>
                </a:solidFill>
              </a:rPr>
              <a:t>Bei mehr als der Hälfte der CUP-Fälle handelt es sich morphologisch um Adenokarzinome (Männer 53%, Frauen 63%)</a:t>
            </a:r>
          </a:p>
          <a:p>
            <a:pPr marL="568050" indent="-568050">
              <a:spcBef>
                <a:spcPts val="595"/>
              </a:spcBef>
              <a:spcAft>
                <a:spcPts val="600"/>
              </a:spcAft>
              <a:buFont typeface="Arial" panose="020B0604020202020204" pitchFamily="34" charset="0"/>
              <a:buChar char="•"/>
            </a:pPr>
            <a:r>
              <a:rPr lang="de-DE" sz="3200" dirty="0">
                <a:solidFill>
                  <a:srgbClr val="022251"/>
                </a:solidFill>
              </a:rPr>
              <a:t>20% der CUP sind morphologisch nicht näher spezifizierte Karzinome</a:t>
            </a:r>
          </a:p>
          <a:p>
            <a:pPr marL="568050" indent="-568050">
              <a:spcBef>
                <a:spcPts val="595"/>
              </a:spcBef>
              <a:spcAft>
                <a:spcPts val="600"/>
              </a:spcAft>
              <a:buFont typeface="Arial" panose="020B0604020202020204" pitchFamily="34" charset="0"/>
              <a:buChar char="•"/>
            </a:pPr>
            <a:r>
              <a:rPr lang="de-DE" sz="3200" dirty="0">
                <a:solidFill>
                  <a:srgbClr val="022251"/>
                </a:solidFill>
              </a:rPr>
              <a:t>Altersstandardisierte CUP Inzidenz sank um ca. 2/3 von 7,7 pro 100.000 Personenjahre (2007) auf 2,7 (2023) für Männer und von 5,4 auf 1,8 für Frauen</a:t>
            </a:r>
          </a:p>
          <a:p>
            <a:pPr marL="568050" indent="-568050">
              <a:spcBef>
                <a:spcPts val="595"/>
              </a:spcBef>
              <a:spcAft>
                <a:spcPts val="600"/>
              </a:spcAft>
              <a:buFont typeface="Arial" panose="020B0604020202020204" pitchFamily="34" charset="0"/>
              <a:buChar char="•"/>
            </a:pPr>
            <a:r>
              <a:rPr lang="de-DE" sz="3200" dirty="0">
                <a:solidFill>
                  <a:srgbClr val="022251"/>
                </a:solidFill>
              </a:rPr>
              <a:t>Durchschnittlicher jährlicher prozentualer Rückgang der altersstandardisierten CUP-Inzidenz (AAPC: 2007 bis 2023) von -5,56% bei Männern und -5,43% bei Frauen </a:t>
            </a:r>
          </a:p>
          <a:p>
            <a:pPr marL="568050" indent="-568050">
              <a:spcBef>
                <a:spcPts val="595"/>
              </a:spcBef>
              <a:spcAft>
                <a:spcPts val="600"/>
              </a:spcAft>
              <a:buFont typeface="Arial" panose="020B0604020202020204" pitchFamily="34" charset="0"/>
              <a:buChar char="•"/>
            </a:pPr>
            <a:r>
              <a:rPr lang="de-DE" sz="3200" dirty="0">
                <a:solidFill>
                  <a:srgbClr val="022251"/>
                </a:solidFill>
              </a:rPr>
              <a:t>Relatives 5-Jahres-Überleben (RS): Verbesserung von 13,5% (Zeitraum 2010-2015) auf 22,2% (Zeitraum 2018-2023) für Männer und von 16,0% auf 21,3% für Frauen</a:t>
            </a:r>
          </a:p>
          <a:p>
            <a:pPr marL="568050" indent="-568050">
              <a:spcBef>
                <a:spcPts val="595"/>
              </a:spcBef>
              <a:spcAft>
                <a:spcPts val="600"/>
              </a:spcAft>
              <a:buFont typeface="Arial" panose="020B0604020202020204" pitchFamily="34" charset="0"/>
              <a:buChar char="•"/>
            </a:pPr>
            <a:r>
              <a:rPr lang="de-DE" sz="3200" dirty="0">
                <a:solidFill>
                  <a:srgbClr val="022251"/>
                </a:solidFill>
              </a:rPr>
              <a:t>Stärkste Verbesserung des RS bei Plattenepithelkarzinomen, geringe Verbesserung bei Adenokarzinomen bei weiterhin insgesamt schlechter Prognose</a:t>
            </a:r>
          </a:p>
          <a:p>
            <a:pPr marL="568050" indent="-568050">
              <a:spcBef>
                <a:spcPts val="595"/>
              </a:spcBef>
              <a:spcAft>
                <a:spcPts val="600"/>
              </a:spcAft>
              <a:buFont typeface="Arial" panose="020B0604020202020204" pitchFamily="34" charset="0"/>
              <a:buChar char="•"/>
            </a:pPr>
            <a:r>
              <a:rPr lang="de-DE" sz="3200" dirty="0">
                <a:solidFill>
                  <a:srgbClr val="022251"/>
                </a:solidFill>
              </a:rPr>
              <a:t>Deutliche Verbesserung des RS und insgesamt bessere Prognose in jüngerem Alter</a:t>
            </a:r>
          </a:p>
          <a:p>
            <a:pPr marL="568050" indent="-568050">
              <a:spcBef>
                <a:spcPts val="595"/>
              </a:spcBef>
              <a:buFont typeface="Arial" panose="020B0604020202020204" pitchFamily="34" charset="0"/>
              <a:buChar char="•"/>
            </a:pPr>
            <a:r>
              <a:rPr lang="de-DE" sz="3200" dirty="0">
                <a:solidFill>
                  <a:srgbClr val="022251"/>
                </a:solidFill>
              </a:rPr>
              <a:t>CUP war für 4,7% aller krebsbedingten Todesfälle verantwortlich (5. Stelle krebsbedingter Todesursachen in NRW) </a:t>
            </a:r>
          </a:p>
          <a:p>
            <a:pPr marL="568050" indent="-568050">
              <a:spcBef>
                <a:spcPts val="595"/>
              </a:spcBef>
              <a:buFont typeface="Arial" panose="020B0604020202020204" pitchFamily="34" charset="0"/>
              <a:buChar char="•"/>
            </a:pPr>
            <a:endParaRPr lang="de-DE" sz="3600" dirty="0"/>
          </a:p>
        </p:txBody>
      </p:sp>
      <p:sp>
        <p:nvSpPr>
          <p:cNvPr id="14" name="Rechteck 13"/>
          <p:cNvSpPr/>
          <p:nvPr/>
        </p:nvSpPr>
        <p:spPr>
          <a:xfrm>
            <a:off x="720144" y="40786370"/>
            <a:ext cx="28800000" cy="650388"/>
          </a:xfrm>
          <a:prstGeom prst="rect">
            <a:avLst/>
          </a:prstGeom>
        </p:spPr>
        <p:txBody>
          <a:bodyPr wrap="square">
            <a:spAutoFit/>
          </a:bodyPr>
          <a:lstStyle/>
          <a:p>
            <a:pPr algn="r"/>
            <a:r>
              <a:rPr lang="de-DE" sz="3600" dirty="0">
                <a:solidFill>
                  <a:srgbClr val="003064"/>
                </a:solidFill>
              </a:rPr>
              <a:t>Kontakt: </a:t>
            </a:r>
            <a:r>
              <a:rPr lang="de-DE" sz="3600" dirty="0" err="1">
                <a:solidFill>
                  <a:srgbClr val="003064"/>
                </a:solidFill>
              </a:rPr>
              <a:t>hiltraud.kajueter@landeskrebsregister.nrw</a:t>
            </a:r>
            <a:r>
              <a:rPr lang="de-DE" sz="3600" dirty="0">
                <a:solidFill>
                  <a:srgbClr val="003064"/>
                </a:solidFill>
              </a:rPr>
              <a:t>              www.landeskrebsregister.nrw</a:t>
            </a:r>
          </a:p>
        </p:txBody>
      </p:sp>
      <p:sp>
        <p:nvSpPr>
          <p:cNvPr id="15" name="Titel 1"/>
          <p:cNvSpPr txBox="1">
            <a:spLocks/>
          </p:cNvSpPr>
          <p:nvPr/>
        </p:nvSpPr>
        <p:spPr>
          <a:xfrm>
            <a:off x="689269" y="279177"/>
            <a:ext cx="22924710" cy="3032804"/>
          </a:xfrm>
          <a:prstGeom prst="rect">
            <a:avLst/>
          </a:prstGeom>
        </p:spPr>
        <p:txBody>
          <a:bodyPr vert="horz" lIns="91440" tIns="45720" rIns="91440" bIns="45720" rtlCol="0" anchor="b">
            <a:noAutofit/>
          </a:bodyPr>
          <a:lstStyle>
            <a:lvl1pPr algn="ctr" defTabSz="3024012" rtl="0" eaLnBrk="1" latinLnBrk="0" hangingPunct="1">
              <a:lnSpc>
                <a:spcPct val="90000"/>
              </a:lnSpc>
              <a:spcBef>
                <a:spcPct val="0"/>
              </a:spcBef>
              <a:buNone/>
              <a:defRPr sz="19843" kern="1200">
                <a:solidFill>
                  <a:schemeClr val="tx1"/>
                </a:solidFill>
                <a:latin typeface="+mj-lt"/>
                <a:ea typeface="+mj-ea"/>
                <a:cs typeface="+mj-cs"/>
              </a:defRPr>
            </a:lvl1pPr>
          </a:lstStyle>
          <a:p>
            <a:pPr algn="l"/>
            <a:r>
              <a:rPr lang="de-DE" sz="6000" b="1" dirty="0">
                <a:solidFill>
                  <a:srgbClr val="022251"/>
                </a:solidFill>
                <a:latin typeface="+mn-lt"/>
              </a:rPr>
              <a:t>Entwicklung von Inzidenz und Überleben bei Krebserkrankungen mit unbekanntem Primärtumor (CUP): </a:t>
            </a:r>
          </a:p>
          <a:p>
            <a:pPr algn="l"/>
            <a:r>
              <a:rPr lang="de-DE" sz="6000" b="1" dirty="0">
                <a:solidFill>
                  <a:srgbClr val="022251"/>
                </a:solidFill>
                <a:latin typeface="+mn-lt"/>
              </a:rPr>
              <a:t>Eine bevölkerungsbezogene Studie in Nordrhein-Westfalen, 2007–2023</a:t>
            </a:r>
          </a:p>
        </p:txBody>
      </p:sp>
      <p:sp>
        <p:nvSpPr>
          <p:cNvPr id="16" name="Textfeld 15"/>
          <p:cNvSpPr txBox="1"/>
          <p:nvPr/>
        </p:nvSpPr>
        <p:spPr>
          <a:xfrm>
            <a:off x="720143" y="3713156"/>
            <a:ext cx="25123688" cy="1077218"/>
          </a:xfrm>
          <a:prstGeom prst="rect">
            <a:avLst/>
          </a:prstGeom>
          <a:noFill/>
        </p:spPr>
        <p:txBody>
          <a:bodyPr wrap="square" rtlCol="0">
            <a:spAutoFit/>
          </a:bodyPr>
          <a:lstStyle/>
          <a:p>
            <a:r>
              <a:rPr lang="de-DE" sz="3200" dirty="0">
                <a:solidFill>
                  <a:srgbClr val="022251"/>
                </a:solidFill>
              </a:rPr>
              <a:t>Gregor Zaun</a:t>
            </a:r>
            <a:r>
              <a:rPr lang="de-DE" sz="3200" baseline="30000" dirty="0">
                <a:solidFill>
                  <a:srgbClr val="022251"/>
                </a:solidFill>
              </a:rPr>
              <a:t>1,2,3</a:t>
            </a:r>
            <a:r>
              <a:rPr lang="de-DE" sz="3200" dirty="0">
                <a:solidFill>
                  <a:srgbClr val="022251"/>
                </a:solidFill>
              </a:rPr>
              <a:t>, Halime Kalkavan</a:t>
            </a:r>
            <a:r>
              <a:rPr lang="de-DE" sz="3200" baseline="30000" dirty="0">
                <a:solidFill>
                  <a:srgbClr val="022251"/>
                </a:solidFill>
              </a:rPr>
              <a:t>1,2,3</a:t>
            </a:r>
            <a:r>
              <a:rPr lang="de-DE" sz="3200" dirty="0">
                <a:solidFill>
                  <a:srgbClr val="022251"/>
                </a:solidFill>
              </a:rPr>
              <a:t>, Martin Schuler</a:t>
            </a:r>
            <a:r>
              <a:rPr lang="de-DE" sz="3200" baseline="30000" dirty="0">
                <a:solidFill>
                  <a:srgbClr val="022251"/>
                </a:solidFill>
              </a:rPr>
              <a:t>1,2,3,7</a:t>
            </a:r>
            <a:r>
              <a:rPr lang="de-DE" sz="3200" dirty="0">
                <a:solidFill>
                  <a:srgbClr val="022251"/>
                </a:solidFill>
              </a:rPr>
              <a:t>, Smiths Lueong</a:t>
            </a:r>
            <a:r>
              <a:rPr lang="de-DE" sz="3200" baseline="30000" dirty="0">
                <a:solidFill>
                  <a:srgbClr val="022251"/>
                </a:solidFill>
              </a:rPr>
              <a:t>3,7,8</a:t>
            </a:r>
            <a:r>
              <a:rPr lang="de-DE" sz="3200" dirty="0">
                <a:solidFill>
                  <a:srgbClr val="022251"/>
                </a:solidFill>
              </a:rPr>
              <a:t>, </a:t>
            </a:r>
            <a:r>
              <a:rPr lang="de-DE" sz="3200" dirty="0" err="1">
                <a:solidFill>
                  <a:srgbClr val="022251"/>
                </a:solidFill>
              </a:rPr>
              <a:t>Ilektra</a:t>
            </a:r>
            <a:r>
              <a:rPr lang="de-DE" sz="3200" dirty="0">
                <a:solidFill>
                  <a:srgbClr val="022251"/>
                </a:solidFill>
              </a:rPr>
              <a:t> Antonia Mavroeidi</a:t>
            </a:r>
            <a:r>
              <a:rPr lang="de-DE" sz="3200" baseline="30000" dirty="0">
                <a:solidFill>
                  <a:srgbClr val="022251"/>
                </a:solidFill>
              </a:rPr>
              <a:t>1,3,8</a:t>
            </a:r>
            <a:r>
              <a:rPr lang="de-DE" sz="3200" dirty="0">
                <a:solidFill>
                  <a:srgbClr val="022251"/>
                </a:solidFill>
              </a:rPr>
              <a:t>, Marcel Wiesweg</a:t>
            </a:r>
            <a:r>
              <a:rPr lang="de-DE" sz="3200" baseline="30000" dirty="0">
                <a:solidFill>
                  <a:srgbClr val="022251"/>
                </a:solidFill>
              </a:rPr>
              <a:t>1,2,3</a:t>
            </a:r>
            <a:r>
              <a:rPr lang="de-DE" sz="3200" dirty="0">
                <a:solidFill>
                  <a:srgbClr val="022251"/>
                </a:solidFill>
              </a:rPr>
              <a:t>, Sarah Theurer</a:t>
            </a:r>
            <a:r>
              <a:rPr lang="de-DE" sz="3200" baseline="30000" dirty="0">
                <a:solidFill>
                  <a:srgbClr val="022251"/>
                </a:solidFill>
              </a:rPr>
              <a:t>3,9</a:t>
            </a:r>
            <a:r>
              <a:rPr lang="de-DE" sz="3200" dirty="0">
                <a:solidFill>
                  <a:srgbClr val="022251"/>
                </a:solidFill>
              </a:rPr>
              <a:t>, Martin Metzenmacher</a:t>
            </a:r>
            <a:r>
              <a:rPr lang="de-DE" sz="3200" baseline="30000" dirty="0">
                <a:solidFill>
                  <a:srgbClr val="022251"/>
                </a:solidFill>
              </a:rPr>
              <a:t>1,2,3</a:t>
            </a:r>
            <a:r>
              <a:rPr lang="de-DE" sz="3200" dirty="0">
                <a:solidFill>
                  <a:srgbClr val="022251"/>
                </a:solidFill>
              </a:rPr>
              <a:t>, Yasmin Zaun</a:t>
            </a:r>
            <a:r>
              <a:rPr lang="de-DE" sz="3200" baseline="30000" dirty="0">
                <a:solidFill>
                  <a:srgbClr val="022251"/>
                </a:solidFill>
              </a:rPr>
              <a:t>1,3</a:t>
            </a:r>
            <a:r>
              <a:rPr lang="de-DE" sz="3200" dirty="0">
                <a:solidFill>
                  <a:srgbClr val="022251"/>
                </a:solidFill>
              </a:rPr>
              <a:t>, Maja Guberina</a:t>
            </a:r>
            <a:r>
              <a:rPr lang="de-DE" sz="3200" baseline="30000" dirty="0">
                <a:solidFill>
                  <a:srgbClr val="022251"/>
                </a:solidFill>
              </a:rPr>
              <a:t>2,3,4</a:t>
            </a:r>
            <a:r>
              <a:rPr lang="de-DE" sz="3200" dirty="0">
                <a:solidFill>
                  <a:srgbClr val="022251"/>
                </a:solidFill>
              </a:rPr>
              <a:t>, Stefan Kasper-Virchow</a:t>
            </a:r>
            <a:r>
              <a:rPr lang="de-DE" sz="3200" baseline="30000" dirty="0">
                <a:solidFill>
                  <a:srgbClr val="022251"/>
                </a:solidFill>
              </a:rPr>
              <a:t>1,2,3</a:t>
            </a:r>
            <a:r>
              <a:rPr lang="de-DE" sz="3200" dirty="0">
                <a:solidFill>
                  <a:srgbClr val="022251"/>
                </a:solidFill>
              </a:rPr>
              <a:t>, Andreas Stang</a:t>
            </a:r>
            <a:r>
              <a:rPr lang="de-DE" sz="3200" baseline="30000" dirty="0">
                <a:solidFill>
                  <a:srgbClr val="022251"/>
                </a:solidFill>
              </a:rPr>
              <a:t>5,6</a:t>
            </a:r>
            <a:r>
              <a:rPr lang="de-DE" sz="3200" dirty="0">
                <a:solidFill>
                  <a:srgbClr val="022251"/>
                </a:solidFill>
              </a:rPr>
              <a:t>, Ina Wellmann</a:t>
            </a:r>
            <a:r>
              <a:rPr lang="de-DE" sz="3200" baseline="30000" dirty="0">
                <a:solidFill>
                  <a:srgbClr val="022251"/>
                </a:solidFill>
              </a:rPr>
              <a:t>6</a:t>
            </a:r>
            <a:r>
              <a:rPr lang="de-DE" sz="3200" dirty="0">
                <a:solidFill>
                  <a:srgbClr val="022251"/>
                </a:solidFill>
              </a:rPr>
              <a:t>, Hiltraud Kajüter</a:t>
            </a:r>
            <a:r>
              <a:rPr lang="de-DE" sz="3200" baseline="30000" dirty="0">
                <a:solidFill>
                  <a:srgbClr val="022251"/>
                </a:solidFill>
              </a:rPr>
              <a:t>6</a:t>
            </a:r>
          </a:p>
        </p:txBody>
      </p:sp>
      <p:sp>
        <p:nvSpPr>
          <p:cNvPr id="17" name="Textfeld 16"/>
          <p:cNvSpPr txBox="1"/>
          <p:nvPr/>
        </p:nvSpPr>
        <p:spPr>
          <a:xfrm>
            <a:off x="720144" y="4821787"/>
            <a:ext cx="28800000" cy="1015663"/>
          </a:xfrm>
          <a:prstGeom prst="rect">
            <a:avLst/>
          </a:prstGeom>
          <a:noFill/>
        </p:spPr>
        <p:txBody>
          <a:bodyPr wrap="square" rtlCol="0">
            <a:spAutoFit/>
          </a:bodyPr>
          <a:lstStyle/>
          <a:p>
            <a:r>
              <a:rPr lang="de-DE" sz="2000" dirty="0">
                <a:solidFill>
                  <a:srgbClr val="022251"/>
                </a:solidFill>
              </a:rPr>
              <a:t> 1 Innere Klinik (Tumorforschung), Westdeutsches Tumorzentrum, Universitätsklinikum Essen 2 National Center </a:t>
            </a:r>
            <a:r>
              <a:rPr lang="de-DE" sz="2000" dirty="0" err="1">
                <a:solidFill>
                  <a:srgbClr val="022251"/>
                </a:solidFill>
              </a:rPr>
              <a:t>for</a:t>
            </a:r>
            <a:r>
              <a:rPr lang="de-DE" sz="2000" dirty="0">
                <a:solidFill>
                  <a:srgbClr val="022251"/>
                </a:solidFill>
              </a:rPr>
              <a:t> Tumor </a:t>
            </a:r>
            <a:r>
              <a:rPr lang="de-DE" sz="2000" dirty="0" err="1">
                <a:solidFill>
                  <a:srgbClr val="022251"/>
                </a:solidFill>
              </a:rPr>
              <a:t>Diseases</a:t>
            </a:r>
            <a:r>
              <a:rPr lang="de-DE" sz="2000" dirty="0">
                <a:solidFill>
                  <a:srgbClr val="022251"/>
                </a:solidFill>
              </a:rPr>
              <a:t> (NCT West); 3 Medizinische Fakultät, Universität Duisburg-Essen; 4 Klinik für Strahlentherapie, Universitätsklinikum Essen; 5 Institut für Medizinische Informatik, Biometrie und Epidemiologie, Universitätsklinikum Essen; 6 Landeskrebsregister NRW, Bochum; 7 German Cancer </a:t>
            </a:r>
            <a:r>
              <a:rPr lang="de-DE" sz="2000" dirty="0" err="1">
                <a:solidFill>
                  <a:srgbClr val="022251"/>
                </a:solidFill>
              </a:rPr>
              <a:t>Consortium</a:t>
            </a:r>
            <a:r>
              <a:rPr lang="de-DE" sz="2000" dirty="0">
                <a:solidFill>
                  <a:srgbClr val="022251"/>
                </a:solidFill>
              </a:rPr>
              <a:t> (DKTK), Partnerstandort Essen/Düsseldorf Partnerschaft zwischen dem Deutschen Krebsforschungszentrum (DKFZ) und dem Universitätsklinikum Essen; 8 Brückeninstitut für Experimentelle Tumortherapie (BIT), Westdeutsches Tumorzentrum, Universitätsklinikum Essen; 9 Institut für Pathologie, Universitätsklinikum Essen</a:t>
            </a:r>
          </a:p>
        </p:txBody>
      </p:sp>
      <p:sp>
        <p:nvSpPr>
          <p:cNvPr id="19" name="Textfeld 18"/>
          <p:cNvSpPr txBox="1"/>
          <p:nvPr/>
        </p:nvSpPr>
        <p:spPr>
          <a:xfrm>
            <a:off x="902274" y="34401481"/>
            <a:ext cx="27360000" cy="6863417"/>
          </a:xfrm>
          <a:prstGeom prst="rect">
            <a:avLst/>
          </a:prstGeom>
          <a:noFill/>
        </p:spPr>
        <p:txBody>
          <a:bodyPr wrap="square" rtlCol="0" anchor="t">
            <a:spAutoFit/>
          </a:bodyPr>
          <a:lstStyle/>
          <a:p>
            <a:pPr algn="just">
              <a:spcBef>
                <a:spcPts val="1191"/>
              </a:spcBef>
              <a:spcAft>
                <a:spcPts val="1191"/>
              </a:spcAft>
            </a:pPr>
            <a:r>
              <a:rPr lang="de-DE" sz="4400" b="1" dirty="0">
                <a:solidFill>
                  <a:srgbClr val="022251"/>
                </a:solidFill>
              </a:rPr>
              <a:t>DISKUSSION</a:t>
            </a:r>
          </a:p>
          <a:p>
            <a:pPr marL="457200" indent="-457200">
              <a:buFont typeface="Arial" panose="020B0604020202020204" pitchFamily="34" charset="0"/>
              <a:buChar char="•"/>
            </a:pPr>
            <a:r>
              <a:rPr lang="de-DE" sz="3200" dirty="0">
                <a:solidFill>
                  <a:srgbClr val="022251"/>
                </a:solidFill>
              </a:rPr>
              <a:t>Die Inzidenz von CUP ist seit 2007 in Nordrhein Westfalen stark rückläufig bei moderater, aber relevanter Verbesserung des relativen 5-Jahres-Überlebens innerhalb des Untersuchungszeitraums.</a:t>
            </a:r>
          </a:p>
          <a:p>
            <a:pPr marL="457200" indent="-457200">
              <a:buFont typeface="Arial" panose="020B0604020202020204" pitchFamily="34" charset="0"/>
              <a:buChar char="•"/>
            </a:pPr>
            <a:r>
              <a:rPr lang="de-DE" sz="3200" dirty="0">
                <a:solidFill>
                  <a:srgbClr val="022251"/>
                </a:solidFill>
              </a:rPr>
              <a:t>Gründe hierfür sind vor allem Fortschritte in Diagnostik (</a:t>
            </a:r>
            <a:r>
              <a:rPr lang="de-DE" sz="3200" dirty="0" err="1">
                <a:solidFill>
                  <a:srgbClr val="022251"/>
                </a:solidFill>
              </a:rPr>
              <a:t>z.B.PET</a:t>
            </a:r>
            <a:r>
              <a:rPr lang="de-DE" sz="3200" dirty="0">
                <a:solidFill>
                  <a:srgbClr val="022251"/>
                </a:solidFill>
              </a:rPr>
              <a:t>/CT) und Patientenmanagement mit (Off-Label-) Einsatz zielgerichteter Therapien nach molekularer Diagnostik und Identifikation günstiger Subgruppen.</a:t>
            </a:r>
          </a:p>
          <a:p>
            <a:pPr marL="457200" indent="-457200">
              <a:buFont typeface="Arial" panose="020B0604020202020204" pitchFamily="34" charset="0"/>
              <a:buChar char="•"/>
            </a:pPr>
            <a:r>
              <a:rPr lang="en-US" sz="3200" dirty="0" err="1">
                <a:solidFill>
                  <a:srgbClr val="022251"/>
                </a:solidFill>
              </a:rPr>
              <a:t>Stärken</a:t>
            </a:r>
            <a:r>
              <a:rPr lang="en-US" sz="3200" dirty="0">
                <a:solidFill>
                  <a:srgbClr val="022251"/>
                </a:solidFill>
              </a:rPr>
              <a:t>: </a:t>
            </a:r>
            <a:r>
              <a:rPr lang="de-DE" sz="3200" dirty="0">
                <a:solidFill>
                  <a:srgbClr val="022251"/>
                </a:solidFill>
              </a:rPr>
              <a:t>große und bevölkerungsbezogene Registerkohorte, Fallauswahl nach ESMO-Kriterien über gesamten Untersuchungszeitraum </a:t>
            </a:r>
          </a:p>
          <a:p>
            <a:pPr marL="457200" indent="-457200">
              <a:spcAft>
                <a:spcPts val="1191"/>
              </a:spcAft>
              <a:buFont typeface="Arial" panose="020B0604020202020204" pitchFamily="34" charset="0"/>
              <a:buChar char="•"/>
            </a:pPr>
            <a:r>
              <a:rPr lang="en-US" sz="3200" dirty="0" err="1">
                <a:solidFill>
                  <a:srgbClr val="022251"/>
                </a:solidFill>
              </a:rPr>
              <a:t>Limitationen</a:t>
            </a:r>
            <a:r>
              <a:rPr lang="en-US" sz="3200" dirty="0">
                <a:solidFill>
                  <a:srgbClr val="022251"/>
                </a:solidFill>
              </a:rPr>
              <a:t>: teils </a:t>
            </a:r>
            <a:r>
              <a:rPr lang="en-US" sz="3200" dirty="0" err="1">
                <a:solidFill>
                  <a:srgbClr val="022251"/>
                </a:solidFill>
              </a:rPr>
              <a:t>unvollständig</a:t>
            </a:r>
            <a:r>
              <a:rPr lang="en-US" sz="3200" dirty="0">
                <a:solidFill>
                  <a:srgbClr val="022251"/>
                </a:solidFill>
              </a:rPr>
              <a:t> </a:t>
            </a:r>
            <a:r>
              <a:rPr lang="en-US" sz="3200" dirty="0" err="1">
                <a:solidFill>
                  <a:srgbClr val="022251"/>
                </a:solidFill>
              </a:rPr>
              <a:t>gemeldete</a:t>
            </a:r>
            <a:r>
              <a:rPr lang="en-US" sz="3200" dirty="0">
                <a:solidFill>
                  <a:srgbClr val="022251"/>
                </a:solidFill>
              </a:rPr>
              <a:t> </a:t>
            </a:r>
            <a:r>
              <a:rPr lang="en-US" sz="3200" dirty="0" err="1">
                <a:solidFill>
                  <a:srgbClr val="022251"/>
                </a:solidFill>
              </a:rPr>
              <a:t>Daten</a:t>
            </a:r>
            <a:r>
              <a:rPr lang="en-US" sz="3200" dirty="0">
                <a:solidFill>
                  <a:srgbClr val="022251"/>
                </a:solidFill>
              </a:rPr>
              <a:t> (</a:t>
            </a:r>
            <a:r>
              <a:rPr lang="en-US" sz="3200" dirty="0" err="1">
                <a:solidFill>
                  <a:srgbClr val="022251"/>
                </a:solidFill>
              </a:rPr>
              <a:t>Morphologie</a:t>
            </a:r>
            <a:r>
              <a:rPr lang="en-US" sz="3200" dirty="0">
                <a:solidFill>
                  <a:srgbClr val="022251"/>
                </a:solidFill>
              </a:rPr>
              <a:t>, </a:t>
            </a:r>
            <a:r>
              <a:rPr lang="en-US" sz="3200" dirty="0" err="1">
                <a:solidFill>
                  <a:srgbClr val="022251"/>
                </a:solidFill>
              </a:rPr>
              <a:t>Metastasenlokalisation</a:t>
            </a:r>
            <a:r>
              <a:rPr lang="en-US" sz="3200" dirty="0">
                <a:solidFill>
                  <a:srgbClr val="022251"/>
                </a:solidFill>
              </a:rPr>
              <a:t>) </a:t>
            </a:r>
            <a:r>
              <a:rPr lang="en-US" sz="3200" dirty="0" err="1">
                <a:solidFill>
                  <a:srgbClr val="022251"/>
                </a:solidFill>
              </a:rPr>
              <a:t>bzw</a:t>
            </a:r>
            <a:r>
              <a:rPr lang="en-US" sz="3200" dirty="0">
                <a:solidFill>
                  <a:srgbClr val="022251"/>
                </a:solidFill>
              </a:rPr>
              <a:t>. </a:t>
            </a:r>
            <a:r>
              <a:rPr lang="en-US" sz="3200" dirty="0" err="1">
                <a:solidFill>
                  <a:srgbClr val="022251"/>
                </a:solidFill>
              </a:rPr>
              <a:t>vor</a:t>
            </a:r>
            <a:r>
              <a:rPr lang="en-US" sz="3200" dirty="0">
                <a:solidFill>
                  <a:srgbClr val="022251"/>
                </a:solidFill>
              </a:rPr>
              <a:t> </a:t>
            </a:r>
            <a:r>
              <a:rPr lang="en-US" sz="3200" dirty="0" err="1">
                <a:solidFill>
                  <a:srgbClr val="022251"/>
                </a:solidFill>
              </a:rPr>
              <a:t>Einführung</a:t>
            </a:r>
            <a:r>
              <a:rPr lang="en-US" sz="3200" dirty="0">
                <a:solidFill>
                  <a:srgbClr val="022251"/>
                </a:solidFill>
              </a:rPr>
              <a:t> der </a:t>
            </a:r>
            <a:r>
              <a:rPr lang="en-US" sz="3200" dirty="0" err="1">
                <a:solidFill>
                  <a:srgbClr val="022251"/>
                </a:solidFill>
              </a:rPr>
              <a:t>klinischen</a:t>
            </a:r>
            <a:r>
              <a:rPr lang="en-US" sz="3200" dirty="0">
                <a:solidFill>
                  <a:srgbClr val="022251"/>
                </a:solidFill>
              </a:rPr>
              <a:t> </a:t>
            </a:r>
            <a:r>
              <a:rPr lang="en-US" sz="3200" dirty="0" err="1">
                <a:solidFill>
                  <a:srgbClr val="022251"/>
                </a:solidFill>
              </a:rPr>
              <a:t>Krebsregistrierung</a:t>
            </a:r>
            <a:r>
              <a:rPr lang="en-US" sz="3200" dirty="0">
                <a:solidFill>
                  <a:srgbClr val="022251"/>
                </a:solidFill>
              </a:rPr>
              <a:t> </a:t>
            </a:r>
            <a:r>
              <a:rPr lang="en-US" sz="3200" dirty="0" err="1">
                <a:solidFill>
                  <a:srgbClr val="022251"/>
                </a:solidFill>
              </a:rPr>
              <a:t>fehlende</a:t>
            </a:r>
            <a:r>
              <a:rPr lang="en-US" sz="3200" dirty="0">
                <a:solidFill>
                  <a:srgbClr val="022251"/>
                </a:solidFill>
              </a:rPr>
              <a:t> </a:t>
            </a:r>
            <a:r>
              <a:rPr lang="en-US" sz="3200" dirty="0" err="1">
                <a:solidFill>
                  <a:srgbClr val="022251"/>
                </a:solidFill>
              </a:rPr>
              <a:t>Daten</a:t>
            </a:r>
            <a:r>
              <a:rPr lang="en-US" sz="3200" dirty="0">
                <a:solidFill>
                  <a:srgbClr val="022251"/>
                </a:solidFill>
              </a:rPr>
              <a:t> (</a:t>
            </a:r>
            <a:r>
              <a:rPr lang="en-US" sz="3200" dirty="0" err="1">
                <a:solidFill>
                  <a:srgbClr val="022251"/>
                </a:solidFill>
              </a:rPr>
              <a:t>Verlaufs</a:t>
            </a:r>
            <a:r>
              <a:rPr lang="en-US" sz="3200" dirty="0">
                <a:solidFill>
                  <a:srgbClr val="022251"/>
                </a:solidFill>
              </a:rPr>
              <a:t>- und </a:t>
            </a:r>
            <a:r>
              <a:rPr lang="en-US" sz="3200" dirty="0" err="1">
                <a:solidFill>
                  <a:srgbClr val="022251"/>
                </a:solidFill>
              </a:rPr>
              <a:t>Therapiemeldungen</a:t>
            </a:r>
            <a:r>
              <a:rPr lang="en-US" sz="3200" dirty="0">
                <a:solidFill>
                  <a:srgbClr val="022251"/>
                </a:solidFill>
              </a:rPr>
              <a:t>)</a:t>
            </a:r>
          </a:p>
          <a:p>
            <a:pPr marL="457200" indent="-457200">
              <a:spcAft>
                <a:spcPts val="1191"/>
              </a:spcAft>
              <a:buFont typeface="Arial" panose="020B0604020202020204" pitchFamily="34" charset="0"/>
              <a:buChar char="•"/>
            </a:pPr>
            <a:r>
              <a:rPr lang="de-DE" sz="3200" dirty="0">
                <a:solidFill>
                  <a:srgbClr val="022251"/>
                </a:solidFill>
              </a:rPr>
              <a:t>CUP machen etwa 1% aller Krebsneuerkrankungen aus, liegen aber aufgrund der insgesamt weiterhin schlechten Prognose an 5. Stelle der krebsbedingten Mortalität. Weitere Analysen zur Diagnostik und Versorgung von CUP sind daher erforderlich. Für aktuelle Zeiträume sind detaillierte Analysen der Krebsregisterdaten zur Versorgung von Patienten mit CUP geplant.</a:t>
            </a:r>
            <a:endParaRPr lang="en-US" sz="3200" dirty="0">
              <a:solidFill>
                <a:srgbClr val="022251"/>
              </a:solidFill>
            </a:endParaRPr>
          </a:p>
          <a:p>
            <a:pPr marL="571500" indent="-571500">
              <a:spcAft>
                <a:spcPts val="1191"/>
              </a:spcAft>
              <a:buFont typeface="Arial" panose="020B0604020202020204" pitchFamily="34" charset="0"/>
              <a:buChar char="•"/>
            </a:pPr>
            <a:endParaRPr lang="en-US" sz="3600" dirty="0">
              <a:solidFill>
                <a:srgbClr val="022251"/>
              </a:solidFill>
            </a:endParaRPr>
          </a:p>
        </p:txBody>
      </p:sp>
      <p:sp>
        <p:nvSpPr>
          <p:cNvPr id="4" name="Rechteck 3"/>
          <p:cNvSpPr/>
          <p:nvPr/>
        </p:nvSpPr>
        <p:spPr>
          <a:xfrm>
            <a:off x="0" y="0"/>
            <a:ext cx="30240288" cy="42767250"/>
          </a:xfrm>
          <a:prstGeom prst="rect">
            <a:avLst/>
          </a:prstGeom>
          <a:noFill/>
          <a:ln>
            <a:solidFill>
              <a:srgbClr val="0030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Textfeld 23"/>
          <p:cNvSpPr txBox="1"/>
          <p:nvPr/>
        </p:nvSpPr>
        <p:spPr>
          <a:xfrm>
            <a:off x="17434150" y="18586700"/>
            <a:ext cx="11737816" cy="707886"/>
          </a:xfrm>
          <a:prstGeom prst="rect">
            <a:avLst/>
          </a:prstGeom>
          <a:noFill/>
        </p:spPr>
        <p:txBody>
          <a:bodyPr wrap="square" rtlCol="0" anchor="t">
            <a:spAutoFit/>
          </a:bodyPr>
          <a:lstStyle/>
          <a:p>
            <a:r>
              <a:rPr lang="en-US" sz="2000" b="1" dirty="0">
                <a:solidFill>
                  <a:srgbClr val="003064"/>
                </a:solidFill>
              </a:rPr>
              <a:t>Abb. 1 </a:t>
            </a:r>
            <a:r>
              <a:rPr lang="de-DE" sz="2000" b="1" dirty="0">
                <a:solidFill>
                  <a:srgbClr val="003064"/>
                </a:solidFill>
              </a:rPr>
              <a:t> </a:t>
            </a:r>
            <a:r>
              <a:rPr lang="de-DE" sz="2000" dirty="0">
                <a:solidFill>
                  <a:srgbClr val="003064"/>
                </a:solidFill>
              </a:rPr>
              <a:t>Altersstandardisierte Inzidenzraten von CUP im Zeitverlauf</a:t>
            </a:r>
            <a:r>
              <a:rPr lang="de-DE" sz="2000" dirty="0">
                <a:solidFill>
                  <a:srgbClr val="022251"/>
                </a:solidFill>
              </a:rPr>
              <a:t> in Nordrhein-Westfalen (alter Europastandard)</a:t>
            </a:r>
            <a:r>
              <a:rPr lang="de-DE" dirty="0">
                <a:solidFill>
                  <a:srgbClr val="022251"/>
                </a:solidFill>
              </a:rPr>
              <a:t>; </a:t>
            </a:r>
            <a:r>
              <a:rPr lang="de-DE" sz="2000" dirty="0">
                <a:solidFill>
                  <a:srgbClr val="003064"/>
                </a:solidFill>
              </a:rPr>
              <a:t>AAPC = durchschnittliche jährliche prozentuale Veränderung [95%-Konfidenzintervall]</a:t>
            </a:r>
          </a:p>
        </p:txBody>
      </p:sp>
      <p:sp>
        <p:nvSpPr>
          <p:cNvPr id="27" name="Textfeld 26"/>
          <p:cNvSpPr txBox="1"/>
          <p:nvPr/>
        </p:nvSpPr>
        <p:spPr>
          <a:xfrm>
            <a:off x="26092274" y="29359695"/>
            <a:ext cx="3373440" cy="3862596"/>
          </a:xfrm>
          <a:prstGeom prst="rect">
            <a:avLst/>
          </a:prstGeom>
          <a:noFill/>
        </p:spPr>
        <p:txBody>
          <a:bodyPr wrap="square" rtlCol="0" anchor="t">
            <a:spAutoFit/>
          </a:bodyPr>
          <a:lstStyle/>
          <a:p>
            <a:pPr>
              <a:spcBef>
                <a:spcPts val="595"/>
              </a:spcBef>
            </a:pPr>
            <a:r>
              <a:rPr lang="en-US" sz="2000" b="1" dirty="0">
                <a:solidFill>
                  <a:srgbClr val="003064"/>
                </a:solidFill>
              </a:rPr>
              <a:t>Abb. 2 </a:t>
            </a:r>
            <a:r>
              <a:rPr lang="de-DE" sz="2000" b="1" dirty="0">
                <a:solidFill>
                  <a:srgbClr val="003064"/>
                </a:solidFill>
              </a:rPr>
              <a:t> </a:t>
            </a:r>
            <a:r>
              <a:rPr lang="de-DE" sz="2000" dirty="0">
                <a:solidFill>
                  <a:srgbClr val="003064"/>
                </a:solidFill>
              </a:rPr>
              <a:t>Relatives</a:t>
            </a:r>
            <a:r>
              <a:rPr lang="de-DE" sz="2000" b="1" dirty="0">
                <a:solidFill>
                  <a:srgbClr val="003064"/>
                </a:solidFill>
              </a:rPr>
              <a:t> </a:t>
            </a:r>
            <a:r>
              <a:rPr lang="de-DE" sz="2000" dirty="0">
                <a:solidFill>
                  <a:srgbClr val="022251"/>
                </a:solidFill>
              </a:rPr>
              <a:t>5-Jahres-Überleben in % für die Zeiträume 2010-2015 und 2018-2023 mit 95% Konfidenzintervall; </a:t>
            </a:r>
          </a:p>
          <a:p>
            <a:pPr>
              <a:spcBef>
                <a:spcPts val="600"/>
              </a:spcBef>
            </a:pPr>
            <a:r>
              <a:rPr lang="de-DE" sz="2000" dirty="0">
                <a:solidFill>
                  <a:srgbClr val="022251"/>
                </a:solidFill>
              </a:rPr>
              <a:t>AC = Adenokarzinome</a:t>
            </a:r>
          </a:p>
          <a:p>
            <a:pPr>
              <a:spcBef>
                <a:spcPts val="600"/>
              </a:spcBef>
            </a:pPr>
            <a:r>
              <a:rPr lang="de-DE" sz="2000" dirty="0">
                <a:solidFill>
                  <a:srgbClr val="022251"/>
                </a:solidFill>
              </a:rPr>
              <a:t>SCC = Plattenepithelkarzinome</a:t>
            </a:r>
          </a:p>
          <a:p>
            <a:pPr>
              <a:spcBef>
                <a:spcPts val="600"/>
              </a:spcBef>
            </a:pPr>
            <a:r>
              <a:rPr lang="de-DE" sz="2000" dirty="0" err="1">
                <a:solidFill>
                  <a:srgbClr val="022251"/>
                </a:solidFill>
              </a:rPr>
              <a:t>undiff</a:t>
            </a:r>
            <a:r>
              <a:rPr lang="de-DE" sz="2000" dirty="0">
                <a:solidFill>
                  <a:srgbClr val="022251"/>
                </a:solidFill>
              </a:rPr>
              <a:t>. = undifferenziert</a:t>
            </a:r>
          </a:p>
          <a:p>
            <a:pPr>
              <a:spcBef>
                <a:spcPts val="600"/>
              </a:spcBef>
            </a:pPr>
            <a:r>
              <a:rPr lang="de-DE" sz="2000" dirty="0" err="1">
                <a:solidFill>
                  <a:srgbClr val="022251"/>
                </a:solidFill>
              </a:rPr>
              <a:t>n.o.s</a:t>
            </a:r>
            <a:r>
              <a:rPr lang="de-DE" sz="2000" dirty="0">
                <a:solidFill>
                  <a:srgbClr val="022251"/>
                </a:solidFill>
              </a:rPr>
              <a:t>. = nicht näher spezifizierte Karzinome</a:t>
            </a:r>
          </a:p>
          <a:p>
            <a:pPr>
              <a:spcBef>
                <a:spcPts val="595"/>
              </a:spcBef>
            </a:pPr>
            <a:endParaRPr lang="de-DE" sz="2000" dirty="0"/>
          </a:p>
        </p:txBody>
      </p:sp>
      <p:graphicFrame>
        <p:nvGraphicFramePr>
          <p:cNvPr id="3" name="Tabelle 2"/>
          <p:cNvGraphicFramePr>
            <a:graphicFrameLocks noGrp="1"/>
          </p:cNvGraphicFramePr>
          <p:nvPr>
            <p:extLst>
              <p:ext uri="{D42A27DB-BD31-4B8C-83A1-F6EECF244321}">
                <p14:modId xmlns:p14="http://schemas.microsoft.com/office/powerpoint/2010/main" val="2900407420"/>
              </p:ext>
            </p:extLst>
          </p:nvPr>
        </p:nvGraphicFramePr>
        <p:xfrm>
          <a:off x="1637689" y="25435703"/>
          <a:ext cx="14039998" cy="7144830"/>
        </p:xfrm>
        <a:graphic>
          <a:graphicData uri="http://schemas.openxmlformats.org/drawingml/2006/table">
            <a:tbl>
              <a:tblPr firstRow="1" bandRow="1">
                <a:tableStyleId>{5C22544A-7EE6-4342-B048-85BDC9FD1C3A}</a:tableStyleId>
              </a:tblPr>
              <a:tblGrid>
                <a:gridCol w="7809941">
                  <a:extLst>
                    <a:ext uri="{9D8B030D-6E8A-4147-A177-3AD203B41FA5}">
                      <a16:colId xmlns:a16="http://schemas.microsoft.com/office/drawing/2014/main" val="3403344075"/>
                    </a:ext>
                  </a:extLst>
                </a:gridCol>
                <a:gridCol w="3043274">
                  <a:extLst>
                    <a:ext uri="{9D8B030D-6E8A-4147-A177-3AD203B41FA5}">
                      <a16:colId xmlns:a16="http://schemas.microsoft.com/office/drawing/2014/main" val="1392134467"/>
                    </a:ext>
                  </a:extLst>
                </a:gridCol>
                <a:gridCol w="3186783">
                  <a:extLst>
                    <a:ext uri="{9D8B030D-6E8A-4147-A177-3AD203B41FA5}">
                      <a16:colId xmlns:a16="http://schemas.microsoft.com/office/drawing/2014/main" val="3240051515"/>
                    </a:ext>
                  </a:extLst>
                </a:gridCol>
              </a:tblGrid>
              <a:tr h="716280">
                <a:tc>
                  <a:txBody>
                    <a:bodyPr/>
                    <a:lstStyle/>
                    <a:p>
                      <a:pPr>
                        <a:lnSpc>
                          <a:spcPct val="107000"/>
                        </a:lnSpc>
                      </a:pPr>
                      <a:endParaRPr lang="de-DE" sz="2400" dirty="0">
                        <a:effectLst/>
                        <a:latin typeface="+mn-lt"/>
                        <a:cs typeface="Times New Roman" panose="02020603050405020304" pitchFamily="18" charset="0"/>
                      </a:endParaRPr>
                    </a:p>
                  </a:txBody>
                  <a:tcPr marL="68580" marR="68580" marT="9525" marB="0" anchor="ctr"/>
                </a:tc>
                <a:tc>
                  <a:txBody>
                    <a:bodyPr/>
                    <a:lstStyle/>
                    <a:p>
                      <a:pPr>
                        <a:lnSpc>
                          <a:spcPct val="107000"/>
                        </a:lnSpc>
                        <a:spcAft>
                          <a:spcPts val="800"/>
                        </a:spcAft>
                      </a:pPr>
                      <a:r>
                        <a:rPr lang="de-DE" sz="2400" dirty="0">
                          <a:effectLst/>
                          <a:latin typeface="+mn-lt"/>
                        </a:rPr>
                        <a:t>Männer</a:t>
                      </a:r>
                      <a:endParaRPr lang="de-DE" sz="24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de-DE" sz="2400" dirty="0">
                          <a:effectLst/>
                          <a:latin typeface="+mn-lt"/>
                          <a:ea typeface="Calibri" panose="020F0502020204030204" pitchFamily="34" charset="0"/>
                          <a:cs typeface="Times New Roman" panose="02020603050405020304" pitchFamily="18" charset="0"/>
                        </a:rPr>
                        <a:t>Frauen</a:t>
                      </a:r>
                    </a:p>
                  </a:txBody>
                  <a:tcPr marL="68580" marR="68580" marT="9525" marB="0" anchor="ctr"/>
                </a:tc>
                <a:extLst>
                  <a:ext uri="{0D108BD9-81ED-4DB2-BD59-A6C34878D82A}">
                    <a16:rowId xmlns:a16="http://schemas.microsoft.com/office/drawing/2014/main" val="1639034860"/>
                  </a:ext>
                </a:extLst>
              </a:tr>
              <a:tr h="435610">
                <a:tc>
                  <a:txBody>
                    <a:bodyPr/>
                    <a:lstStyle/>
                    <a:p>
                      <a:pPr>
                        <a:lnSpc>
                          <a:spcPct val="107000"/>
                        </a:lnSpc>
                        <a:spcAft>
                          <a:spcPts val="800"/>
                        </a:spcAft>
                      </a:pPr>
                      <a:r>
                        <a:rPr lang="de-DE" sz="2400" dirty="0">
                          <a:effectLst/>
                          <a:latin typeface="+mn-lt"/>
                        </a:rPr>
                        <a:t>Fälle</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tc>
                  <a:txBody>
                    <a:bodyPr/>
                    <a:lstStyle/>
                    <a:p>
                      <a:pPr>
                        <a:lnSpc>
                          <a:spcPct val="107000"/>
                        </a:lnSpc>
                        <a:spcAft>
                          <a:spcPts val="800"/>
                        </a:spcAft>
                      </a:pPr>
                      <a:r>
                        <a:rPr lang="de-DE" sz="2400" dirty="0">
                          <a:effectLst/>
                          <a:latin typeface="+mn-lt"/>
                          <a:ea typeface="Calibri" panose="020F0502020204030204" pitchFamily="34" charset="0"/>
                          <a:cs typeface="Times New Roman" panose="02020603050405020304" pitchFamily="18" charset="0"/>
                        </a:rPr>
                        <a:t>10.957</a:t>
                      </a:r>
                    </a:p>
                  </a:txBody>
                  <a:tcPr marL="0" marR="0" marT="0" marB="0" anchor="ctr"/>
                </a:tc>
                <a:tc>
                  <a:txBody>
                    <a:bodyPr/>
                    <a:lstStyle/>
                    <a:p>
                      <a:pPr>
                        <a:lnSpc>
                          <a:spcPct val="107000"/>
                        </a:lnSpc>
                        <a:spcAft>
                          <a:spcPts val="800"/>
                        </a:spcAft>
                      </a:pPr>
                      <a:r>
                        <a:rPr lang="de-DE" sz="2400" dirty="0">
                          <a:effectLst/>
                          <a:latin typeface="+mn-lt"/>
                        </a:rPr>
                        <a:t>10.128</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extLst>
                  <a:ext uri="{0D108BD9-81ED-4DB2-BD59-A6C34878D82A}">
                    <a16:rowId xmlns:a16="http://schemas.microsoft.com/office/drawing/2014/main" val="3773832784"/>
                  </a:ext>
                </a:extLst>
              </a:tr>
              <a:tr h="435610">
                <a:tc>
                  <a:txBody>
                    <a:bodyPr/>
                    <a:lstStyle/>
                    <a:p>
                      <a:pPr>
                        <a:lnSpc>
                          <a:spcPct val="107000"/>
                        </a:lnSpc>
                        <a:spcAft>
                          <a:spcPts val="800"/>
                        </a:spcAft>
                      </a:pPr>
                      <a:r>
                        <a:rPr lang="de-DE" sz="2400" dirty="0">
                          <a:effectLst/>
                          <a:latin typeface="+mn-lt"/>
                        </a:rPr>
                        <a:t>Altersstandardisierte Inzidenzrate* (95% KI)</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tc>
                  <a:txBody>
                    <a:bodyPr/>
                    <a:lstStyle/>
                    <a:p>
                      <a:pPr>
                        <a:lnSpc>
                          <a:spcPct val="107000"/>
                        </a:lnSpc>
                        <a:spcAft>
                          <a:spcPts val="800"/>
                        </a:spcAft>
                      </a:pPr>
                      <a:r>
                        <a:rPr lang="de-DE" sz="2400" dirty="0">
                          <a:effectLst/>
                          <a:latin typeface="+mn-lt"/>
                        </a:rPr>
                        <a:t>5,0 (4,9; 5,1)</a:t>
                      </a:r>
                      <a:endParaRPr lang="de-DE" sz="24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de-DE" sz="2400" dirty="0">
                          <a:effectLst/>
                          <a:latin typeface="+mn-lt"/>
                        </a:rPr>
                        <a:t>3,8 (3,7; 3,9)</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extLst>
                  <a:ext uri="{0D108BD9-81ED-4DB2-BD59-A6C34878D82A}">
                    <a16:rowId xmlns:a16="http://schemas.microsoft.com/office/drawing/2014/main" val="50607070"/>
                  </a:ext>
                </a:extLst>
              </a:tr>
              <a:tr h="435610">
                <a:tc>
                  <a:txBody>
                    <a:bodyPr/>
                    <a:lstStyle/>
                    <a:p>
                      <a:pPr>
                        <a:lnSpc>
                          <a:spcPct val="107000"/>
                        </a:lnSpc>
                        <a:spcAft>
                          <a:spcPts val="800"/>
                        </a:spcAft>
                      </a:pPr>
                      <a:r>
                        <a:rPr lang="de-DE" sz="2400" dirty="0">
                          <a:effectLst/>
                          <a:latin typeface="+mn-lt"/>
                          <a:ea typeface="Calibri" panose="020F0502020204030204" pitchFamily="34" charset="0"/>
                          <a:cs typeface="Times New Roman" panose="02020603050405020304" pitchFamily="18" charset="0"/>
                        </a:rPr>
                        <a:t>Rohe Inzidenzrate (</a:t>
                      </a:r>
                      <a:r>
                        <a:rPr lang="de-DE" sz="2400" dirty="0">
                          <a:effectLst/>
                          <a:latin typeface="+mn-lt"/>
                        </a:rPr>
                        <a:t>95% KI)</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tc>
                  <a:txBody>
                    <a:bodyPr/>
                    <a:lstStyle/>
                    <a:p>
                      <a:pPr>
                        <a:lnSpc>
                          <a:spcPct val="107000"/>
                        </a:lnSpc>
                        <a:spcAft>
                          <a:spcPts val="800"/>
                        </a:spcAft>
                      </a:pPr>
                      <a:r>
                        <a:rPr lang="de-DE" sz="2400" dirty="0">
                          <a:effectLst/>
                          <a:latin typeface="+mn-lt"/>
                          <a:ea typeface="Calibri" panose="020F0502020204030204" pitchFamily="34" charset="0"/>
                          <a:cs typeface="Times New Roman" panose="02020603050405020304" pitchFamily="18" charset="0"/>
                        </a:rPr>
                        <a:t>7,4 (7,2; 7,5)</a:t>
                      </a:r>
                    </a:p>
                  </a:txBody>
                  <a:tcPr marL="0" marR="0" marT="0" marB="0" anchor="ctr"/>
                </a:tc>
                <a:tc>
                  <a:txBody>
                    <a:bodyPr/>
                    <a:lstStyle/>
                    <a:p>
                      <a:pPr>
                        <a:lnSpc>
                          <a:spcPct val="107000"/>
                        </a:lnSpc>
                        <a:spcAft>
                          <a:spcPts val="800"/>
                        </a:spcAft>
                      </a:pPr>
                      <a:r>
                        <a:rPr lang="de-DE" sz="2400" dirty="0">
                          <a:effectLst/>
                          <a:latin typeface="+mn-lt"/>
                          <a:ea typeface="Calibri" panose="020F0502020204030204" pitchFamily="34" charset="0"/>
                          <a:cs typeface="Times New Roman" panose="02020603050405020304" pitchFamily="18" charset="0"/>
                        </a:rPr>
                        <a:t>6,5 (6,4; 6,7)</a:t>
                      </a:r>
                    </a:p>
                  </a:txBody>
                  <a:tcPr marL="68580" marR="68580" marT="9525" marB="0" anchor="ctr"/>
                </a:tc>
                <a:extLst>
                  <a:ext uri="{0D108BD9-81ED-4DB2-BD59-A6C34878D82A}">
                    <a16:rowId xmlns:a16="http://schemas.microsoft.com/office/drawing/2014/main" val="3855095507"/>
                  </a:ext>
                </a:extLst>
              </a:tr>
              <a:tr h="435610">
                <a:tc>
                  <a:txBody>
                    <a:bodyPr/>
                    <a:lstStyle/>
                    <a:p>
                      <a:pPr>
                        <a:lnSpc>
                          <a:spcPct val="107000"/>
                        </a:lnSpc>
                        <a:spcAft>
                          <a:spcPts val="800"/>
                        </a:spcAft>
                      </a:pPr>
                      <a:r>
                        <a:rPr lang="de-DE" sz="2400" dirty="0">
                          <a:effectLst/>
                          <a:latin typeface="+mn-lt"/>
                        </a:rPr>
                        <a:t>Mediane Erkrankungsalter (25./75. Perzentil)</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tc>
                  <a:txBody>
                    <a:bodyPr/>
                    <a:lstStyle/>
                    <a:p>
                      <a:pPr>
                        <a:lnSpc>
                          <a:spcPct val="107000"/>
                        </a:lnSpc>
                        <a:spcAft>
                          <a:spcPts val="800"/>
                        </a:spcAft>
                      </a:pPr>
                      <a:r>
                        <a:rPr lang="de-DE" sz="2400" dirty="0">
                          <a:effectLst/>
                          <a:latin typeface="+mn-lt"/>
                        </a:rPr>
                        <a:t>70 (61/77)</a:t>
                      </a:r>
                      <a:endParaRPr lang="de-DE" sz="24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de-DE" sz="2400" dirty="0">
                          <a:effectLst/>
                          <a:latin typeface="+mn-lt"/>
                        </a:rPr>
                        <a:t>72 (62/80)</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extLst>
                  <a:ext uri="{0D108BD9-81ED-4DB2-BD59-A6C34878D82A}">
                    <a16:rowId xmlns:a16="http://schemas.microsoft.com/office/drawing/2014/main" val="666042856"/>
                  </a:ext>
                </a:extLst>
              </a:tr>
              <a:tr h="435610">
                <a:tc>
                  <a:txBody>
                    <a:bodyPr/>
                    <a:lstStyle/>
                    <a:p>
                      <a:pPr>
                        <a:lnSpc>
                          <a:spcPct val="107000"/>
                        </a:lnSpc>
                        <a:spcAft>
                          <a:spcPts val="800"/>
                        </a:spcAft>
                      </a:pPr>
                      <a:r>
                        <a:rPr lang="de-DE" sz="2400" dirty="0">
                          <a:effectLst/>
                          <a:latin typeface="+mn-lt"/>
                        </a:rPr>
                        <a:t>Altersgruppen (Anzahl, %)</a:t>
                      </a:r>
                    </a:p>
                    <a:p>
                      <a:pPr>
                        <a:lnSpc>
                          <a:spcPct val="107000"/>
                        </a:lnSpc>
                        <a:spcAft>
                          <a:spcPts val="800"/>
                        </a:spcAft>
                      </a:pPr>
                      <a:r>
                        <a:rPr lang="de-DE" sz="2400" dirty="0">
                          <a:effectLst/>
                          <a:latin typeface="+mn-lt"/>
                        </a:rPr>
                        <a:t>    0 bis 44</a:t>
                      </a:r>
                    </a:p>
                    <a:p>
                      <a:pPr>
                        <a:lnSpc>
                          <a:spcPct val="107000"/>
                        </a:lnSpc>
                        <a:spcAft>
                          <a:spcPts val="800"/>
                        </a:spcAft>
                      </a:pPr>
                      <a:r>
                        <a:rPr lang="de-DE" sz="2400" dirty="0">
                          <a:effectLst/>
                          <a:latin typeface="+mn-lt"/>
                        </a:rPr>
                        <a:t>    </a:t>
                      </a:r>
                      <a:r>
                        <a:rPr lang="de-DE" sz="2400" kern="1200" dirty="0">
                          <a:solidFill>
                            <a:schemeClr val="dk1"/>
                          </a:solidFill>
                          <a:effectLst/>
                          <a:latin typeface="+mn-lt"/>
                          <a:ea typeface="+mn-ea"/>
                          <a:cs typeface="+mn-cs"/>
                        </a:rPr>
                        <a:t>45 bis 64</a:t>
                      </a:r>
                      <a:br>
                        <a:rPr lang="de-DE" sz="2400" kern="1200" dirty="0">
                          <a:solidFill>
                            <a:schemeClr val="dk1"/>
                          </a:solidFill>
                          <a:effectLst/>
                          <a:latin typeface="+mn-lt"/>
                          <a:ea typeface="+mn-ea"/>
                          <a:cs typeface="+mn-cs"/>
                        </a:rPr>
                      </a:br>
                      <a:r>
                        <a:rPr lang="de-DE" sz="2400" dirty="0">
                          <a:effectLst/>
                          <a:latin typeface="+mn-lt"/>
                        </a:rPr>
                        <a:t>    </a:t>
                      </a:r>
                      <a:r>
                        <a:rPr lang="de-DE" sz="2400" kern="1200" dirty="0">
                          <a:solidFill>
                            <a:schemeClr val="dk1"/>
                          </a:solidFill>
                          <a:effectLst/>
                          <a:latin typeface="+mn-lt"/>
                          <a:ea typeface="+mn-ea"/>
                          <a:cs typeface="+mn-cs"/>
                        </a:rPr>
                        <a:t>65 bis 74</a:t>
                      </a:r>
                      <a:br>
                        <a:rPr lang="de-DE" sz="2400" kern="1200" dirty="0">
                          <a:solidFill>
                            <a:schemeClr val="dk1"/>
                          </a:solidFill>
                          <a:effectLst/>
                          <a:latin typeface="+mn-lt"/>
                          <a:ea typeface="+mn-ea"/>
                          <a:cs typeface="+mn-cs"/>
                        </a:rPr>
                      </a:br>
                      <a:r>
                        <a:rPr lang="de-DE" sz="2400" dirty="0">
                          <a:effectLst/>
                          <a:latin typeface="+mn-lt"/>
                        </a:rPr>
                        <a:t>    </a:t>
                      </a:r>
                      <a:r>
                        <a:rPr lang="de-DE" sz="2400" kern="1200" dirty="0">
                          <a:solidFill>
                            <a:schemeClr val="dk1"/>
                          </a:solidFill>
                          <a:effectLst/>
                          <a:latin typeface="+mn-lt"/>
                          <a:ea typeface="+mn-ea"/>
                          <a:cs typeface="+mn-cs"/>
                        </a:rPr>
                        <a:t>75 bis 84</a:t>
                      </a:r>
                      <a:br>
                        <a:rPr lang="de-DE" sz="2400" kern="1200" dirty="0">
                          <a:solidFill>
                            <a:schemeClr val="dk1"/>
                          </a:solidFill>
                          <a:effectLst/>
                          <a:latin typeface="+mn-lt"/>
                          <a:ea typeface="+mn-ea"/>
                          <a:cs typeface="+mn-cs"/>
                        </a:rPr>
                      </a:br>
                      <a:r>
                        <a:rPr lang="de-DE" sz="2400" dirty="0">
                          <a:effectLst/>
                          <a:latin typeface="+mn-lt"/>
                        </a:rPr>
                        <a:t>    85 plus</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tc>
                  <a:txBody>
                    <a:bodyPr/>
                    <a:lstStyle/>
                    <a:p>
                      <a:pPr>
                        <a:lnSpc>
                          <a:spcPct val="107000"/>
                        </a:lnSpc>
                        <a:spcAft>
                          <a:spcPts val="800"/>
                        </a:spcAft>
                      </a:pPr>
                      <a:r>
                        <a:rPr lang="en-GB" sz="2400" dirty="0">
                          <a:effectLst/>
                          <a:latin typeface="+mn-lt"/>
                        </a:rPr>
                        <a:t> </a:t>
                      </a:r>
                      <a:endParaRPr lang="de-DE" sz="2400" dirty="0">
                        <a:effectLst/>
                        <a:latin typeface="+mn-lt"/>
                      </a:endParaRPr>
                    </a:p>
                    <a:p>
                      <a:pPr>
                        <a:lnSpc>
                          <a:spcPct val="107000"/>
                        </a:lnSpc>
                        <a:spcAft>
                          <a:spcPts val="800"/>
                        </a:spcAft>
                      </a:pPr>
                      <a:r>
                        <a:rPr lang="en-GB" sz="2400" dirty="0">
                          <a:effectLst/>
                          <a:latin typeface="+mn-lt"/>
                        </a:rPr>
                        <a:t>230 (2,1 %)</a:t>
                      </a:r>
                      <a:br>
                        <a:rPr lang="en-GB" sz="2400" dirty="0">
                          <a:effectLst/>
                          <a:latin typeface="+mn-lt"/>
                        </a:rPr>
                      </a:br>
                      <a:r>
                        <a:rPr lang="en-GB" sz="2400" dirty="0">
                          <a:effectLst/>
                          <a:latin typeface="+mn-lt"/>
                        </a:rPr>
                        <a:t>3.497 (31,9 %)</a:t>
                      </a:r>
                      <a:br>
                        <a:rPr lang="en-GB" sz="2400" dirty="0">
                          <a:effectLst/>
                          <a:latin typeface="+mn-lt"/>
                        </a:rPr>
                      </a:br>
                      <a:r>
                        <a:rPr lang="en-GB" sz="2400" dirty="0">
                          <a:effectLst/>
                          <a:latin typeface="+mn-lt"/>
                        </a:rPr>
                        <a:t>3.587 (32,7 %)</a:t>
                      </a:r>
                      <a:br>
                        <a:rPr lang="en-GB" sz="2400" dirty="0">
                          <a:effectLst/>
                          <a:latin typeface="+mn-lt"/>
                        </a:rPr>
                      </a:br>
                      <a:r>
                        <a:rPr lang="en-GB" sz="2400" dirty="0">
                          <a:effectLst/>
                          <a:latin typeface="+mn-lt"/>
                        </a:rPr>
                        <a:t>2.939 (26,8 %)</a:t>
                      </a:r>
                      <a:br>
                        <a:rPr lang="en-GB" sz="2400" dirty="0">
                          <a:effectLst/>
                          <a:latin typeface="+mn-lt"/>
                        </a:rPr>
                      </a:br>
                      <a:r>
                        <a:rPr lang="en-GB" sz="2400" dirty="0">
                          <a:effectLst/>
                          <a:latin typeface="+mn-lt"/>
                        </a:rPr>
                        <a:t>704 (6,4 %)</a:t>
                      </a:r>
                      <a:endParaRPr lang="de-DE" sz="2400"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en-GB" sz="2400" dirty="0">
                          <a:effectLst/>
                          <a:latin typeface="+mn-lt"/>
                        </a:rPr>
                        <a:t> </a:t>
                      </a:r>
                      <a:endParaRPr lang="de-DE" sz="2400" dirty="0">
                        <a:effectLst/>
                        <a:latin typeface="+mn-lt"/>
                      </a:endParaRPr>
                    </a:p>
                    <a:p>
                      <a:pPr>
                        <a:lnSpc>
                          <a:spcPct val="107000"/>
                        </a:lnSpc>
                        <a:spcAft>
                          <a:spcPts val="800"/>
                        </a:spcAft>
                      </a:pPr>
                      <a:r>
                        <a:rPr lang="en-GB" sz="2400" dirty="0">
                          <a:effectLst/>
                          <a:latin typeface="+mn-lt"/>
                        </a:rPr>
                        <a:t>288 (2,8 %)</a:t>
                      </a:r>
                      <a:br>
                        <a:rPr lang="en-GB" sz="2400" dirty="0">
                          <a:effectLst/>
                          <a:latin typeface="+mn-lt"/>
                        </a:rPr>
                      </a:br>
                      <a:r>
                        <a:rPr lang="en-GB" sz="2400" dirty="0">
                          <a:effectLst/>
                          <a:latin typeface="+mn-lt"/>
                        </a:rPr>
                        <a:t>2.787 (27,5 %)</a:t>
                      </a:r>
                      <a:br>
                        <a:rPr lang="en-GB" sz="2400" dirty="0">
                          <a:effectLst/>
                          <a:latin typeface="+mn-lt"/>
                        </a:rPr>
                      </a:br>
                      <a:r>
                        <a:rPr lang="en-GB" sz="2400" dirty="0">
                          <a:effectLst/>
                          <a:latin typeface="+mn-lt"/>
                        </a:rPr>
                        <a:t>2.753 (27,2 %)</a:t>
                      </a:r>
                      <a:br>
                        <a:rPr lang="en-GB" sz="2400" dirty="0">
                          <a:effectLst/>
                          <a:latin typeface="+mn-lt"/>
                        </a:rPr>
                      </a:br>
                      <a:r>
                        <a:rPr lang="en-GB" sz="2400" dirty="0">
                          <a:effectLst/>
                          <a:latin typeface="+mn-lt"/>
                        </a:rPr>
                        <a:t>3.050 (30,1 %)</a:t>
                      </a:r>
                      <a:br>
                        <a:rPr lang="en-GB" sz="2400" dirty="0">
                          <a:effectLst/>
                          <a:latin typeface="+mn-lt"/>
                        </a:rPr>
                      </a:br>
                      <a:r>
                        <a:rPr lang="en-GB" sz="2400" dirty="0">
                          <a:effectLst/>
                          <a:latin typeface="+mn-lt"/>
                        </a:rPr>
                        <a:t>1.250 (12,3 %)</a:t>
                      </a:r>
                      <a:endParaRPr lang="de-DE" sz="2400" dirty="0">
                        <a:effectLst/>
                        <a:latin typeface="+mn-lt"/>
                        <a:ea typeface="Calibri" panose="020F0502020204030204" pitchFamily="34" charset="0"/>
                        <a:cs typeface="Times New Roman" panose="02020603050405020304" pitchFamily="18" charset="0"/>
                      </a:endParaRPr>
                    </a:p>
                  </a:txBody>
                  <a:tcPr marL="68580" marR="68580" marT="9525" marB="0" anchor="ctr"/>
                </a:tc>
                <a:extLst>
                  <a:ext uri="{0D108BD9-81ED-4DB2-BD59-A6C34878D82A}">
                    <a16:rowId xmlns:a16="http://schemas.microsoft.com/office/drawing/2014/main" val="1968683162"/>
                  </a:ext>
                </a:extLst>
              </a:tr>
              <a:tr h="765810">
                <a:tc>
                  <a:txBody>
                    <a:bodyPr/>
                    <a:lstStyle/>
                    <a:p>
                      <a:pPr>
                        <a:lnSpc>
                          <a:spcPct val="107000"/>
                        </a:lnSpc>
                        <a:spcAft>
                          <a:spcPts val="800"/>
                        </a:spcAft>
                      </a:pPr>
                      <a:r>
                        <a:rPr lang="de-DE" sz="2400" dirty="0">
                          <a:effectLst/>
                          <a:latin typeface="+mn-lt"/>
                        </a:rPr>
                        <a:t>Histologie</a:t>
                      </a:r>
                    </a:p>
                    <a:p>
                      <a:pPr>
                        <a:lnSpc>
                          <a:spcPct val="107000"/>
                        </a:lnSpc>
                        <a:spcAft>
                          <a:spcPts val="800"/>
                        </a:spcAft>
                      </a:pPr>
                      <a:r>
                        <a:rPr lang="de-DE" sz="2400" dirty="0">
                          <a:effectLst/>
                          <a:latin typeface="+mn-lt"/>
                        </a:rPr>
                        <a:t>    Adenokarzinome </a:t>
                      </a:r>
                      <a:br>
                        <a:rPr lang="de-DE" sz="2400" dirty="0">
                          <a:effectLst/>
                          <a:latin typeface="+mn-lt"/>
                        </a:rPr>
                      </a:br>
                      <a:r>
                        <a:rPr lang="de-DE" sz="2400" dirty="0">
                          <a:effectLst/>
                          <a:latin typeface="+mn-lt"/>
                        </a:rPr>
                        <a:t>    Plattenepithelkarzinome </a:t>
                      </a:r>
                      <a:br>
                        <a:rPr lang="de-DE" sz="2400" dirty="0">
                          <a:effectLst/>
                          <a:latin typeface="+mn-lt"/>
                        </a:rPr>
                      </a:br>
                      <a:r>
                        <a:rPr lang="de-DE" sz="2400" dirty="0">
                          <a:effectLst/>
                          <a:latin typeface="+mn-lt"/>
                        </a:rPr>
                        <a:t>    Undifferenzierte Karzinome</a:t>
                      </a:r>
                      <a:br>
                        <a:rPr lang="de-DE" sz="2400" i="1" dirty="0">
                          <a:effectLst/>
                          <a:latin typeface="+mn-lt"/>
                        </a:rPr>
                      </a:br>
                      <a:r>
                        <a:rPr lang="de-DE" sz="2400" i="1" dirty="0">
                          <a:effectLst/>
                          <a:latin typeface="+mn-lt"/>
                        </a:rPr>
                        <a:t>    </a:t>
                      </a:r>
                      <a:r>
                        <a:rPr lang="de-DE" sz="2400" dirty="0" err="1">
                          <a:effectLst/>
                          <a:latin typeface="+mn-lt"/>
                        </a:rPr>
                        <a:t>Karzinome</a:t>
                      </a:r>
                      <a:r>
                        <a:rPr lang="de-DE" sz="2400" dirty="0">
                          <a:effectLst/>
                          <a:latin typeface="+mn-lt"/>
                        </a:rPr>
                        <a:t> </a:t>
                      </a:r>
                      <a:r>
                        <a:rPr lang="de-DE" sz="2400" dirty="0" err="1">
                          <a:effectLst/>
                          <a:latin typeface="+mn-lt"/>
                        </a:rPr>
                        <a:t>n.o.s</a:t>
                      </a:r>
                      <a:r>
                        <a:rPr lang="de-DE" sz="2400" dirty="0">
                          <a:effectLst/>
                          <a:latin typeface="+mn-lt"/>
                        </a:rPr>
                        <a:t>. (nicht näher spezifiziert)</a:t>
                      </a:r>
                      <a:endParaRPr lang="de-DE" sz="2400" b="1" dirty="0">
                        <a:effectLst/>
                        <a:latin typeface="+mn-lt"/>
                      </a:endParaRPr>
                    </a:p>
                  </a:txBody>
                  <a:tcPr marL="68580" marR="68580" marT="9525" marB="0" anchor="ctr"/>
                </a:tc>
                <a:tc>
                  <a:txBody>
                    <a:bodyPr/>
                    <a:lstStyle/>
                    <a:p>
                      <a:pPr>
                        <a:lnSpc>
                          <a:spcPct val="107000"/>
                        </a:lnSpc>
                        <a:spcAft>
                          <a:spcPts val="800"/>
                        </a:spcAft>
                      </a:pPr>
                      <a:endParaRPr lang="de-DE" sz="2400" dirty="0">
                        <a:effectLst/>
                        <a:latin typeface="+mn-lt"/>
                      </a:endParaRPr>
                    </a:p>
                    <a:p>
                      <a:pPr>
                        <a:lnSpc>
                          <a:spcPct val="107000"/>
                        </a:lnSpc>
                        <a:spcAft>
                          <a:spcPts val="800"/>
                        </a:spcAft>
                      </a:pPr>
                      <a:r>
                        <a:rPr lang="de-DE" sz="2400" kern="1200" dirty="0">
                          <a:solidFill>
                            <a:schemeClr val="dk1"/>
                          </a:solidFill>
                          <a:effectLst/>
                          <a:latin typeface="+mn-lt"/>
                          <a:ea typeface="+mn-ea"/>
                          <a:cs typeface="+mn-cs"/>
                        </a:rPr>
                        <a:t>5.766 (52,6 %)</a:t>
                      </a:r>
                      <a:endParaRPr lang="de-DE" sz="2400" b="1" dirty="0">
                        <a:effectLst/>
                        <a:latin typeface="+mn-lt"/>
                      </a:endParaRPr>
                    </a:p>
                    <a:p>
                      <a:pPr>
                        <a:lnSpc>
                          <a:spcPct val="107000"/>
                        </a:lnSpc>
                        <a:spcAft>
                          <a:spcPts val="800"/>
                        </a:spcAft>
                      </a:pPr>
                      <a:r>
                        <a:rPr lang="de-DE" sz="2400" dirty="0">
                          <a:effectLst/>
                          <a:latin typeface="+mn-lt"/>
                        </a:rPr>
                        <a:t>2.507 (22,9%)</a:t>
                      </a:r>
                      <a:br>
                        <a:rPr lang="de-DE" sz="2400" dirty="0">
                          <a:effectLst/>
                          <a:latin typeface="+mn-lt"/>
                        </a:rPr>
                      </a:br>
                      <a:r>
                        <a:rPr lang="de-DE" sz="2400" dirty="0">
                          <a:effectLst/>
                          <a:latin typeface="+mn-lt"/>
                        </a:rPr>
                        <a:t>436 (4,0 %)</a:t>
                      </a:r>
                      <a:br>
                        <a:rPr lang="de-DE" sz="2400" dirty="0">
                          <a:effectLst/>
                          <a:latin typeface="+mn-lt"/>
                        </a:rPr>
                      </a:br>
                      <a:r>
                        <a:rPr lang="de-DE" sz="2400" dirty="0">
                          <a:effectLst/>
                          <a:latin typeface="+mn-lt"/>
                        </a:rPr>
                        <a:t>2.248 (20,5 %)</a:t>
                      </a:r>
                      <a:endParaRPr lang="de-DE" sz="2400" b="1" dirty="0">
                        <a:effectLst/>
                        <a:latin typeface="+mn-lt"/>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endParaRPr lang="de-DE" sz="2400" dirty="0">
                        <a:effectLst/>
                        <a:latin typeface="+mn-lt"/>
                      </a:endParaRPr>
                    </a:p>
                    <a:p>
                      <a:pPr>
                        <a:lnSpc>
                          <a:spcPct val="107000"/>
                        </a:lnSpc>
                        <a:spcAft>
                          <a:spcPts val="800"/>
                        </a:spcAft>
                      </a:pPr>
                      <a:r>
                        <a:rPr lang="de-DE" sz="2400" dirty="0">
                          <a:effectLst/>
                          <a:latin typeface="+mn-lt"/>
                        </a:rPr>
                        <a:t>6.421 (63,4 %)</a:t>
                      </a:r>
                      <a:br>
                        <a:rPr lang="de-DE" sz="2400" dirty="0">
                          <a:effectLst/>
                          <a:latin typeface="+mn-lt"/>
                        </a:rPr>
                      </a:br>
                      <a:r>
                        <a:rPr lang="de-DE" sz="2400" dirty="0">
                          <a:effectLst/>
                          <a:latin typeface="+mn-lt"/>
                        </a:rPr>
                        <a:t>1.334 (13,2 %)</a:t>
                      </a:r>
                      <a:br>
                        <a:rPr lang="de-DE" sz="2400" dirty="0">
                          <a:effectLst/>
                          <a:latin typeface="+mn-lt"/>
                        </a:rPr>
                      </a:br>
                      <a:r>
                        <a:rPr lang="de-DE" sz="2400" dirty="0">
                          <a:effectLst/>
                          <a:latin typeface="+mn-lt"/>
                        </a:rPr>
                        <a:t>273 (2,7 %)</a:t>
                      </a:r>
                      <a:br>
                        <a:rPr lang="de-DE" sz="2400" dirty="0">
                          <a:effectLst/>
                          <a:latin typeface="+mn-lt"/>
                        </a:rPr>
                      </a:br>
                      <a:r>
                        <a:rPr lang="de-DE" sz="2400" b="0" dirty="0">
                          <a:effectLst/>
                          <a:latin typeface="+mn-lt"/>
                          <a:ea typeface="Calibri" panose="020F0502020204030204" pitchFamily="34" charset="0"/>
                          <a:cs typeface="Times New Roman" panose="02020603050405020304" pitchFamily="18" charset="0"/>
                        </a:rPr>
                        <a:t>2.100 (20,7 %)</a:t>
                      </a:r>
                    </a:p>
                  </a:txBody>
                  <a:tcPr marL="68580" marR="68580" marT="9525" marB="0" anchor="ctr"/>
                </a:tc>
                <a:extLst>
                  <a:ext uri="{0D108BD9-81ED-4DB2-BD59-A6C34878D82A}">
                    <a16:rowId xmlns:a16="http://schemas.microsoft.com/office/drawing/2014/main" val="3586811898"/>
                  </a:ext>
                </a:extLst>
              </a:tr>
            </a:tbl>
          </a:graphicData>
        </a:graphic>
      </p:graphicFrame>
      <p:pic>
        <p:nvPicPr>
          <p:cNvPr id="7" name="Grafik 6">
            <a:extLst>
              <a:ext uri="{FF2B5EF4-FFF2-40B4-BE49-F238E27FC236}">
                <a16:creationId xmlns:a16="http://schemas.microsoft.com/office/drawing/2014/main" id="{F06C00B9-228B-73F6-88BD-E8FCA636736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15376" y="19901289"/>
            <a:ext cx="8776898" cy="13169700"/>
          </a:xfrm>
          <a:prstGeom prst="rect">
            <a:avLst/>
          </a:prstGeom>
          <a:noFill/>
        </p:spPr>
      </p:pic>
      <p:pic>
        <p:nvPicPr>
          <p:cNvPr id="18" name="Grafik 17">
            <a:extLst>
              <a:ext uri="{FF2B5EF4-FFF2-40B4-BE49-F238E27FC236}">
                <a16:creationId xmlns:a16="http://schemas.microsoft.com/office/drawing/2014/main" id="{EB2206BE-BD2D-CA57-EE19-0EA13D4BA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15376" y="12997778"/>
            <a:ext cx="10961880" cy="5480940"/>
          </a:xfrm>
          <a:prstGeom prst="rect">
            <a:avLst/>
          </a:prstGeom>
        </p:spPr>
      </p:pic>
      <p:sp>
        <p:nvSpPr>
          <p:cNvPr id="9" name="Textfeld 8">
            <a:extLst>
              <a:ext uri="{FF2B5EF4-FFF2-40B4-BE49-F238E27FC236}">
                <a16:creationId xmlns:a16="http://schemas.microsoft.com/office/drawing/2014/main" id="{C530E98F-71B5-C64B-8FA2-F1DB66CE2B40}"/>
              </a:ext>
            </a:extLst>
          </p:cNvPr>
          <p:cNvSpPr txBox="1"/>
          <p:nvPr/>
        </p:nvSpPr>
        <p:spPr>
          <a:xfrm>
            <a:off x="25073538" y="13641396"/>
            <a:ext cx="2887579" cy="923330"/>
          </a:xfrm>
          <a:prstGeom prst="rect">
            <a:avLst/>
          </a:prstGeom>
          <a:noFill/>
        </p:spPr>
        <p:txBody>
          <a:bodyPr wrap="square" rtlCol="0">
            <a:spAutoFit/>
          </a:bodyPr>
          <a:lstStyle/>
          <a:p>
            <a:r>
              <a:rPr lang="de-DE" b="1" dirty="0"/>
              <a:t>AAPC: </a:t>
            </a:r>
          </a:p>
          <a:p>
            <a:r>
              <a:rPr lang="de-DE" b="1" dirty="0"/>
              <a:t>Männer -5,56 [-6,55; -4,55]</a:t>
            </a:r>
          </a:p>
          <a:p>
            <a:r>
              <a:rPr lang="de-DE" b="1" dirty="0"/>
              <a:t>Frauen   -5,43 [-6,64; -4,20]</a:t>
            </a:r>
          </a:p>
        </p:txBody>
      </p:sp>
      <p:sp>
        <p:nvSpPr>
          <p:cNvPr id="25" name="Textfeld 24">
            <a:extLst>
              <a:ext uri="{FF2B5EF4-FFF2-40B4-BE49-F238E27FC236}">
                <a16:creationId xmlns:a16="http://schemas.microsoft.com/office/drawing/2014/main" id="{FFCBBE78-F3B2-6AAB-5717-F204F5F73531}"/>
              </a:ext>
            </a:extLst>
          </p:cNvPr>
          <p:cNvSpPr txBox="1"/>
          <p:nvPr/>
        </p:nvSpPr>
        <p:spPr>
          <a:xfrm>
            <a:off x="15677687" y="6537795"/>
            <a:ext cx="13660327" cy="5401479"/>
          </a:xfrm>
          <a:prstGeom prst="rect">
            <a:avLst/>
          </a:prstGeom>
          <a:noFill/>
        </p:spPr>
        <p:txBody>
          <a:bodyPr wrap="square">
            <a:spAutoFit/>
          </a:bodyPr>
          <a:lstStyle/>
          <a:p>
            <a:pPr algn="just">
              <a:spcBef>
                <a:spcPts val="1191"/>
              </a:spcBef>
              <a:spcAft>
                <a:spcPts val="1191"/>
              </a:spcAft>
            </a:pPr>
            <a:r>
              <a:rPr lang="de-DE" sz="4400" b="1" dirty="0">
                <a:solidFill>
                  <a:srgbClr val="022251"/>
                </a:solidFill>
              </a:rPr>
              <a:t>MATERIAL UND METHODEN</a:t>
            </a:r>
          </a:p>
          <a:p>
            <a:pPr marL="568050" indent="-568050">
              <a:lnSpc>
                <a:spcPct val="100000"/>
              </a:lnSpc>
              <a:spcBef>
                <a:spcPts val="595"/>
              </a:spcBef>
              <a:spcAft>
                <a:spcPts val="600"/>
              </a:spcAft>
              <a:buFont typeface="Arial" panose="020B0604020202020204" pitchFamily="34" charset="0"/>
              <a:buChar char="•"/>
            </a:pPr>
            <a:r>
              <a:rPr lang="en-US" sz="3200" dirty="0" err="1">
                <a:solidFill>
                  <a:srgbClr val="022251"/>
                </a:solidFill>
              </a:rPr>
              <a:t>Diagnosejahre</a:t>
            </a:r>
            <a:r>
              <a:rPr lang="en-US" sz="3200" dirty="0">
                <a:solidFill>
                  <a:srgbClr val="022251"/>
                </a:solidFill>
              </a:rPr>
              <a:t> 2007-2023; </a:t>
            </a:r>
            <a:r>
              <a:rPr lang="en-US" sz="3200" dirty="0" err="1">
                <a:solidFill>
                  <a:srgbClr val="022251"/>
                </a:solidFill>
              </a:rPr>
              <a:t>Diagnoseschlüssel</a:t>
            </a:r>
            <a:r>
              <a:rPr lang="en-US" sz="3200" dirty="0">
                <a:solidFill>
                  <a:srgbClr val="022251"/>
                </a:solidFill>
              </a:rPr>
              <a:t> ICD-10:  C80; </a:t>
            </a:r>
            <a:r>
              <a:rPr lang="en-US" sz="3200" dirty="0" err="1">
                <a:solidFill>
                  <a:srgbClr val="022251"/>
                </a:solidFill>
              </a:rPr>
              <a:t>Wohnort</a:t>
            </a:r>
            <a:r>
              <a:rPr lang="en-US" sz="3200" dirty="0">
                <a:solidFill>
                  <a:srgbClr val="022251"/>
                </a:solidFill>
              </a:rPr>
              <a:t> NRW </a:t>
            </a:r>
          </a:p>
          <a:p>
            <a:pPr marL="568050" indent="-568050">
              <a:lnSpc>
                <a:spcPct val="100000"/>
              </a:lnSpc>
              <a:spcBef>
                <a:spcPts val="595"/>
              </a:spcBef>
              <a:spcAft>
                <a:spcPts val="600"/>
              </a:spcAft>
              <a:buFont typeface="Arial" panose="020B0604020202020204" pitchFamily="34" charset="0"/>
              <a:buChar char="•"/>
            </a:pPr>
            <a:r>
              <a:rPr lang="en-US" sz="3200" dirty="0" err="1">
                <a:solidFill>
                  <a:srgbClr val="022251"/>
                </a:solidFill>
              </a:rPr>
              <a:t>Beschränkung</a:t>
            </a:r>
            <a:r>
              <a:rPr lang="en-US" sz="3200" dirty="0">
                <a:solidFill>
                  <a:srgbClr val="022251"/>
                </a:solidFill>
              </a:rPr>
              <a:t> auf </a:t>
            </a:r>
            <a:r>
              <a:rPr lang="en-US" sz="3200" dirty="0" err="1">
                <a:solidFill>
                  <a:srgbClr val="022251"/>
                </a:solidFill>
              </a:rPr>
              <a:t>Diagnosen</a:t>
            </a:r>
            <a:r>
              <a:rPr lang="en-US" sz="3200" dirty="0">
                <a:solidFill>
                  <a:srgbClr val="022251"/>
                </a:solidFill>
              </a:rPr>
              <a:t> </a:t>
            </a:r>
            <a:r>
              <a:rPr lang="en-US" sz="3200" dirty="0" err="1">
                <a:solidFill>
                  <a:srgbClr val="022251"/>
                </a:solidFill>
              </a:rPr>
              <a:t>gemäß</a:t>
            </a:r>
            <a:r>
              <a:rPr lang="en-US" sz="3200" dirty="0">
                <a:solidFill>
                  <a:srgbClr val="022251"/>
                </a:solidFill>
              </a:rPr>
              <a:t> ESMO-</a:t>
            </a:r>
            <a:r>
              <a:rPr lang="en-US" sz="3200" dirty="0" err="1">
                <a:solidFill>
                  <a:srgbClr val="022251"/>
                </a:solidFill>
              </a:rPr>
              <a:t>Kriterien</a:t>
            </a:r>
            <a:r>
              <a:rPr lang="en-US" sz="3200" dirty="0">
                <a:solidFill>
                  <a:srgbClr val="022251"/>
                </a:solidFill>
              </a:rPr>
              <a:t> (</a:t>
            </a:r>
            <a:r>
              <a:rPr lang="en-US" sz="3200" dirty="0" err="1">
                <a:solidFill>
                  <a:srgbClr val="022251"/>
                </a:solidFill>
              </a:rPr>
              <a:t>Ausschluss</a:t>
            </a:r>
            <a:r>
              <a:rPr lang="en-US" sz="3200" dirty="0">
                <a:solidFill>
                  <a:srgbClr val="022251"/>
                </a:solidFill>
              </a:rPr>
              <a:t> von </a:t>
            </a:r>
            <a:r>
              <a:rPr lang="de-DE" sz="3200" dirty="0">
                <a:solidFill>
                  <a:srgbClr val="022251"/>
                </a:solidFill>
              </a:rPr>
              <a:t>Sarkomen, Melanomen, Keimzelltumoren, neuroendokrinen und hämatologischen Neoplasien) und </a:t>
            </a:r>
            <a:r>
              <a:rPr lang="de-DE" sz="3200" dirty="0" err="1">
                <a:solidFill>
                  <a:srgbClr val="022251"/>
                </a:solidFill>
              </a:rPr>
              <a:t>Ausschluß</a:t>
            </a:r>
            <a:r>
              <a:rPr lang="de-DE" sz="3200" dirty="0">
                <a:solidFill>
                  <a:srgbClr val="022251"/>
                </a:solidFill>
              </a:rPr>
              <a:t> von DCO-Fällen (Death-</a:t>
            </a:r>
            <a:r>
              <a:rPr lang="de-DE" sz="3200" dirty="0" err="1">
                <a:solidFill>
                  <a:srgbClr val="022251"/>
                </a:solidFill>
              </a:rPr>
              <a:t>Certificate</a:t>
            </a:r>
            <a:r>
              <a:rPr lang="de-DE" sz="3200" dirty="0">
                <a:solidFill>
                  <a:srgbClr val="022251"/>
                </a:solidFill>
              </a:rPr>
              <a:t>-</a:t>
            </a:r>
            <a:r>
              <a:rPr lang="de-DE" sz="3200" dirty="0" err="1">
                <a:solidFill>
                  <a:srgbClr val="022251"/>
                </a:solidFill>
              </a:rPr>
              <a:t>Only</a:t>
            </a:r>
            <a:r>
              <a:rPr lang="de-DE" sz="3200" dirty="0">
                <a:solidFill>
                  <a:srgbClr val="022251"/>
                </a:solidFill>
              </a:rPr>
              <a:t>)</a:t>
            </a:r>
            <a:endParaRPr lang="en-US" sz="3200" dirty="0">
              <a:solidFill>
                <a:srgbClr val="022251"/>
              </a:solidFill>
            </a:endParaRPr>
          </a:p>
          <a:p>
            <a:pPr marL="568050" indent="-568050">
              <a:lnSpc>
                <a:spcPct val="100000"/>
              </a:lnSpc>
              <a:spcBef>
                <a:spcPts val="595"/>
              </a:spcBef>
              <a:spcAft>
                <a:spcPts val="600"/>
              </a:spcAft>
              <a:buFont typeface="Arial" panose="020B0604020202020204" pitchFamily="34" charset="0"/>
              <a:buChar char="•"/>
            </a:pPr>
            <a:r>
              <a:rPr lang="en-US" sz="3200" dirty="0" err="1">
                <a:solidFill>
                  <a:srgbClr val="022251"/>
                </a:solidFill>
              </a:rPr>
              <a:t>Berechnung</a:t>
            </a:r>
            <a:r>
              <a:rPr lang="en-US" sz="3200" dirty="0">
                <a:solidFill>
                  <a:srgbClr val="022251"/>
                </a:solidFill>
              </a:rPr>
              <a:t> von </a:t>
            </a:r>
            <a:r>
              <a:rPr lang="en-US" sz="3200" dirty="0" err="1">
                <a:solidFill>
                  <a:srgbClr val="022251"/>
                </a:solidFill>
              </a:rPr>
              <a:t>altersstandardisierten</a:t>
            </a:r>
            <a:r>
              <a:rPr lang="en-US" sz="3200" dirty="0">
                <a:solidFill>
                  <a:srgbClr val="022251"/>
                </a:solidFill>
              </a:rPr>
              <a:t> </a:t>
            </a:r>
            <a:r>
              <a:rPr lang="en-US" sz="3200" dirty="0" err="1">
                <a:solidFill>
                  <a:srgbClr val="022251"/>
                </a:solidFill>
              </a:rPr>
              <a:t>Inzidenzraten</a:t>
            </a:r>
            <a:r>
              <a:rPr lang="en-US" sz="3200" dirty="0">
                <a:solidFill>
                  <a:srgbClr val="022251"/>
                </a:solidFill>
              </a:rPr>
              <a:t> (ASR; alter </a:t>
            </a:r>
            <a:r>
              <a:rPr lang="en-US" sz="3200" dirty="0" err="1">
                <a:solidFill>
                  <a:srgbClr val="022251"/>
                </a:solidFill>
              </a:rPr>
              <a:t>Europastandard</a:t>
            </a:r>
            <a:r>
              <a:rPr lang="en-US" sz="3200" dirty="0">
                <a:solidFill>
                  <a:srgbClr val="022251"/>
                </a:solidFill>
              </a:rPr>
              <a:t>), </a:t>
            </a:r>
            <a:r>
              <a:rPr lang="en-US" sz="3200" dirty="0" err="1">
                <a:solidFill>
                  <a:srgbClr val="022251"/>
                </a:solidFill>
              </a:rPr>
              <a:t>Inzidenztrends</a:t>
            </a:r>
            <a:r>
              <a:rPr lang="en-US" sz="3200" dirty="0">
                <a:solidFill>
                  <a:srgbClr val="022251"/>
                </a:solidFill>
              </a:rPr>
              <a:t> (</a:t>
            </a:r>
            <a:r>
              <a:rPr lang="en-US" sz="3200" dirty="0" err="1">
                <a:solidFill>
                  <a:srgbClr val="022251"/>
                </a:solidFill>
              </a:rPr>
              <a:t>Joinpointanalyse</a:t>
            </a:r>
            <a:r>
              <a:rPr lang="en-US" sz="3200" dirty="0">
                <a:solidFill>
                  <a:srgbClr val="022251"/>
                </a:solidFill>
              </a:rPr>
              <a:t>) und des 5-Jahres- </a:t>
            </a:r>
            <a:r>
              <a:rPr lang="en-US" sz="3200" dirty="0" err="1">
                <a:solidFill>
                  <a:srgbClr val="022251"/>
                </a:solidFill>
              </a:rPr>
              <a:t>Überlebens</a:t>
            </a:r>
            <a:r>
              <a:rPr lang="en-US" sz="3200" dirty="0">
                <a:solidFill>
                  <a:srgbClr val="022251"/>
                </a:solidFill>
              </a:rPr>
              <a:t> (</a:t>
            </a:r>
            <a:r>
              <a:rPr lang="en-US" sz="3200" dirty="0" err="1">
                <a:solidFill>
                  <a:srgbClr val="022251"/>
                </a:solidFill>
              </a:rPr>
              <a:t>Periodenansatz</a:t>
            </a:r>
            <a:r>
              <a:rPr lang="en-US" sz="3200" dirty="0">
                <a:solidFill>
                  <a:srgbClr val="022251"/>
                </a:solidFill>
              </a:rPr>
              <a:t>)</a:t>
            </a:r>
          </a:p>
        </p:txBody>
      </p:sp>
      <p:sp>
        <p:nvSpPr>
          <p:cNvPr id="26" name="Textfeld 25">
            <a:extLst>
              <a:ext uri="{FF2B5EF4-FFF2-40B4-BE49-F238E27FC236}">
                <a16:creationId xmlns:a16="http://schemas.microsoft.com/office/drawing/2014/main" id="{2B7DE00B-6A6A-C616-75B5-E32463195517}"/>
              </a:ext>
            </a:extLst>
          </p:cNvPr>
          <p:cNvSpPr txBox="1"/>
          <p:nvPr/>
        </p:nvSpPr>
        <p:spPr>
          <a:xfrm>
            <a:off x="1637689" y="32779525"/>
            <a:ext cx="9547489" cy="400110"/>
          </a:xfrm>
          <a:prstGeom prst="rect">
            <a:avLst/>
          </a:prstGeom>
          <a:noFill/>
        </p:spPr>
        <p:txBody>
          <a:bodyPr wrap="square" rtlCol="0">
            <a:spAutoFit/>
          </a:bodyPr>
          <a:lstStyle/>
          <a:p>
            <a:r>
              <a:rPr lang="de-DE" sz="2000" dirty="0"/>
              <a:t>* ASR: Fälle pro 100.000 Personenjahre; alter Europastandard</a:t>
            </a:r>
          </a:p>
        </p:txBody>
      </p:sp>
      <p:sp>
        <p:nvSpPr>
          <p:cNvPr id="28" name="Textfeld 27">
            <a:extLst>
              <a:ext uri="{FF2B5EF4-FFF2-40B4-BE49-F238E27FC236}">
                <a16:creationId xmlns:a16="http://schemas.microsoft.com/office/drawing/2014/main" id="{09E16ABE-D058-F7AE-8A05-C0E3FDE8DB13}"/>
              </a:ext>
            </a:extLst>
          </p:cNvPr>
          <p:cNvSpPr txBox="1"/>
          <p:nvPr/>
        </p:nvSpPr>
        <p:spPr>
          <a:xfrm>
            <a:off x="1507059" y="24988364"/>
            <a:ext cx="12434877" cy="400110"/>
          </a:xfrm>
          <a:prstGeom prst="rect">
            <a:avLst/>
          </a:prstGeom>
          <a:noFill/>
        </p:spPr>
        <p:txBody>
          <a:bodyPr wrap="square" rtlCol="0" anchor="t">
            <a:spAutoFit/>
          </a:bodyPr>
          <a:lstStyle/>
          <a:p>
            <a:pPr>
              <a:spcBef>
                <a:spcPts val="595"/>
              </a:spcBef>
            </a:pPr>
            <a:r>
              <a:rPr lang="en-US" sz="2000" b="1" dirty="0" err="1">
                <a:solidFill>
                  <a:srgbClr val="003064"/>
                </a:solidFill>
              </a:rPr>
              <a:t>Tabelle</a:t>
            </a:r>
            <a:r>
              <a:rPr lang="en-US" sz="2000" b="1" dirty="0">
                <a:solidFill>
                  <a:srgbClr val="003064"/>
                </a:solidFill>
              </a:rPr>
              <a:t> 1 </a:t>
            </a:r>
            <a:r>
              <a:rPr lang="en-US" sz="2000" dirty="0" err="1">
                <a:solidFill>
                  <a:srgbClr val="003064"/>
                </a:solidFill>
              </a:rPr>
              <a:t>Basischarakteristika</a:t>
            </a:r>
            <a:r>
              <a:rPr lang="en-US" sz="2000" dirty="0">
                <a:solidFill>
                  <a:srgbClr val="003064"/>
                </a:solidFill>
              </a:rPr>
              <a:t> der </a:t>
            </a:r>
            <a:r>
              <a:rPr lang="en-US" sz="2000" dirty="0" err="1">
                <a:solidFill>
                  <a:srgbClr val="003064"/>
                </a:solidFill>
              </a:rPr>
              <a:t>Studienpopulation</a:t>
            </a:r>
            <a:r>
              <a:rPr lang="en-US" sz="2000" dirty="0">
                <a:solidFill>
                  <a:srgbClr val="003064"/>
                </a:solidFill>
              </a:rPr>
              <a:t> </a:t>
            </a:r>
            <a:endParaRPr lang="de-DE" sz="2000" dirty="0"/>
          </a:p>
        </p:txBody>
      </p:sp>
    </p:spTree>
    <p:extLst>
      <p:ext uri="{BB962C8B-B14F-4D97-AF65-F5344CB8AC3E}">
        <p14:creationId xmlns:p14="http://schemas.microsoft.com/office/powerpoint/2010/main" val="14906092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917</Words>
  <Application>Microsoft Office PowerPoint</Application>
  <PresentationFormat>Benutzerdefiniert</PresentationFormat>
  <Paragraphs>68</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Calibri Light</vt:lpstr>
      <vt:lpstr>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Kern, Julia</dc:creator>
  <cp:lastModifiedBy>Kajueter, Hiltraud</cp:lastModifiedBy>
  <cp:revision>92</cp:revision>
  <dcterms:created xsi:type="dcterms:W3CDTF">2024-06-06T16:13:58Z</dcterms:created>
  <dcterms:modified xsi:type="dcterms:W3CDTF">2026-09-10T16:45:05Z</dcterms:modified>
</cp:coreProperties>
</file>