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30240288" cy="42767250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64"/>
    <a:srgbClr val="D6F0F2"/>
    <a:srgbClr val="ACACAC"/>
    <a:srgbClr val="000000"/>
    <a:srgbClr val="E2001A"/>
    <a:srgbClr val="EAEAF1"/>
    <a:srgbClr val="009036"/>
    <a:srgbClr val="E1CD00"/>
    <a:srgbClr val="00A8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7" autoAdjust="0"/>
    <p:restoredTop sz="96721" autoAdjust="0"/>
  </p:normalViewPr>
  <p:slideViewPr>
    <p:cSldViewPr snapToGrid="0">
      <p:cViewPr>
        <p:scale>
          <a:sx n="57" d="100"/>
          <a:sy n="57" d="100"/>
        </p:scale>
        <p:origin x="-402" y="-10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9" descr="LKR_Verlauf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1731992"/>
            <a:ext cx="30261609" cy="1115666"/>
          </a:xfrm>
          <a:prstGeom prst="rect">
            <a:avLst/>
          </a:prstGeom>
        </p:spPr>
      </p:pic>
      <p:sp>
        <p:nvSpPr>
          <p:cNvPr id="9" name="Inhaltsplatzhalter 2"/>
          <p:cNvSpPr txBox="1">
            <a:spLocks/>
          </p:cNvSpPr>
          <p:nvPr userDrawn="1"/>
        </p:nvSpPr>
        <p:spPr>
          <a:xfrm>
            <a:off x="720144" y="13813075"/>
            <a:ext cx="28800000" cy="20934125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0" name="Inhaltsplatzhalter 2"/>
          <p:cNvSpPr txBox="1">
            <a:spLocks/>
          </p:cNvSpPr>
          <p:nvPr userDrawn="1"/>
        </p:nvSpPr>
        <p:spPr>
          <a:xfrm>
            <a:off x="720144" y="35469095"/>
            <a:ext cx="28800000" cy="5083767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1" name="Inhaltsplatzhalter 2"/>
          <p:cNvSpPr txBox="1">
            <a:spLocks/>
          </p:cNvSpPr>
          <p:nvPr userDrawn="1"/>
        </p:nvSpPr>
        <p:spPr>
          <a:xfrm>
            <a:off x="730702" y="6422653"/>
            <a:ext cx="14040000" cy="6703311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2" name="Inhaltsplatzhalter 2"/>
          <p:cNvSpPr txBox="1">
            <a:spLocks/>
          </p:cNvSpPr>
          <p:nvPr userDrawn="1"/>
        </p:nvSpPr>
        <p:spPr>
          <a:xfrm>
            <a:off x="15481453" y="6422653"/>
            <a:ext cx="14040000" cy="6703311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9086" y="883067"/>
            <a:ext cx="5719250" cy="10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85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9" descr="LKR_Verlauf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1731992"/>
            <a:ext cx="30261609" cy="1115666"/>
          </a:xfrm>
          <a:prstGeom prst="rect">
            <a:avLst/>
          </a:prstGeom>
        </p:spPr>
      </p:pic>
      <p:sp>
        <p:nvSpPr>
          <p:cNvPr id="11" name="Inhaltsplatzhalter 2"/>
          <p:cNvSpPr txBox="1">
            <a:spLocks/>
          </p:cNvSpPr>
          <p:nvPr userDrawn="1"/>
        </p:nvSpPr>
        <p:spPr>
          <a:xfrm>
            <a:off x="730702" y="6422653"/>
            <a:ext cx="14040000" cy="34130209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sp>
        <p:nvSpPr>
          <p:cNvPr id="12" name="Inhaltsplatzhalter 2"/>
          <p:cNvSpPr txBox="1">
            <a:spLocks/>
          </p:cNvSpPr>
          <p:nvPr userDrawn="1"/>
        </p:nvSpPr>
        <p:spPr>
          <a:xfrm>
            <a:off x="15481453" y="6422653"/>
            <a:ext cx="14040000" cy="34130209"/>
          </a:xfrm>
          <a:prstGeom prst="rect">
            <a:avLst/>
          </a:prstGeom>
          <a:solidFill>
            <a:srgbClr val="EAEAF1"/>
          </a:solidFill>
        </p:spPr>
        <p:txBody>
          <a:bodyPr vert="horz" lIns="90748" tIns="45374" rIns="90748" bIns="45374" rtlCol="0" anchor="t">
            <a:noAutofit/>
          </a:bodyPr>
          <a:lstStyle>
            <a:lvl1pPr marL="265113" indent="-265113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9750" indent="-274638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tabLst>
                <a:tab pos="182563" algn="l"/>
              </a:tabLst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lnSpc>
                <a:spcPct val="90000"/>
              </a:lnSpc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endParaRPr lang="de-DE" sz="397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de-DE" sz="3970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9086" y="883067"/>
            <a:ext cx="5719250" cy="10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5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44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662125"/>
            <a:ext cx="26082248" cy="17789985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620410"/>
            <a:ext cx="26082248" cy="9355333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2221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384800"/>
            <a:ext cx="12852122" cy="2713542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384800"/>
            <a:ext cx="12852122" cy="2713542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176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76970"/>
            <a:ext cx="26082248" cy="826635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483919"/>
            <a:ext cx="12793057" cy="513800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621926"/>
            <a:ext cx="12793057" cy="229775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483919"/>
            <a:ext cx="12856061" cy="513800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621926"/>
            <a:ext cx="12856061" cy="229775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3212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2423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664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1150"/>
            <a:ext cx="9753280" cy="9979025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157701"/>
            <a:ext cx="15309146" cy="30392467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30175"/>
            <a:ext cx="9753280" cy="23769486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593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51150"/>
            <a:ext cx="9753280" cy="9979025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157701"/>
            <a:ext cx="15309146" cy="30392467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830175"/>
            <a:ext cx="9753280" cy="23769486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038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8019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76960"/>
            <a:ext cx="6520562" cy="3624326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76960"/>
            <a:ext cx="19183683" cy="3624326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6324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76970"/>
            <a:ext cx="26082248" cy="8266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384800"/>
            <a:ext cx="26082248" cy="27135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9638914"/>
            <a:ext cx="6804065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30D97-9542-4CA0-8710-2C31DB7E26D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9638914"/>
            <a:ext cx="10206097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9638914"/>
            <a:ext cx="6804065" cy="2276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625D1-1555-4B60-B127-FFB869F23E4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86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17"/>
          <p:cNvSpPr txBox="1"/>
          <p:nvPr/>
        </p:nvSpPr>
        <p:spPr>
          <a:xfrm>
            <a:off x="946192" y="6740040"/>
            <a:ext cx="933754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Bef>
                <a:spcPts val="1191"/>
              </a:spcBef>
              <a:spcAft>
                <a:spcPts val="1191"/>
              </a:spcAft>
            </a:pPr>
            <a:r>
              <a:rPr lang="de-DE" sz="4400" b="1" dirty="0">
                <a:solidFill>
                  <a:srgbClr val="022251"/>
                </a:solidFill>
              </a:rPr>
              <a:t>EINLEITUNG</a:t>
            </a:r>
          </a:p>
        </p:txBody>
      </p:sp>
      <p:sp>
        <p:nvSpPr>
          <p:cNvPr id="20" name="Rechteck 19"/>
          <p:cNvSpPr/>
          <p:nvPr/>
        </p:nvSpPr>
        <p:spPr>
          <a:xfrm>
            <a:off x="720144" y="40786370"/>
            <a:ext cx="2880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2800">
                <a:solidFill>
                  <a:srgbClr val="003064"/>
                </a:solidFill>
              </a:rPr>
              <a:t>Kontakt</a:t>
            </a:r>
            <a:r>
              <a:rPr lang="de-DE" sz="2800" dirty="0">
                <a:solidFill>
                  <a:srgbClr val="003064"/>
                </a:solidFill>
              </a:rPr>
              <a:t>: </a:t>
            </a:r>
            <a:r>
              <a:rPr lang="de-DE" sz="2800" dirty="0" err="1">
                <a:solidFill>
                  <a:srgbClr val="003064"/>
                </a:solidFill>
              </a:rPr>
              <a:t>andras.szentkiralyi@landeskrebsregister.nrw</a:t>
            </a:r>
            <a:r>
              <a:rPr lang="de-DE" sz="2800" dirty="0">
                <a:solidFill>
                  <a:srgbClr val="003064"/>
                </a:solidFill>
              </a:rPr>
              <a:t>              www.landeskrebsregister.nrw</a:t>
            </a:r>
          </a:p>
        </p:txBody>
      </p:sp>
      <p:sp>
        <p:nvSpPr>
          <p:cNvPr id="21" name="Titel 1"/>
          <p:cNvSpPr txBox="1">
            <a:spLocks/>
          </p:cNvSpPr>
          <p:nvPr/>
        </p:nvSpPr>
        <p:spPr>
          <a:xfrm>
            <a:off x="706034" y="2511590"/>
            <a:ext cx="23863496" cy="12783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302401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84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6600" b="1" dirty="0" err="1">
                <a:solidFill>
                  <a:srgbClr val="003064"/>
                </a:solidFill>
                <a:latin typeface="+mn-lt"/>
              </a:rPr>
              <a:t>Inzidenztrends</a:t>
            </a:r>
            <a:r>
              <a:rPr lang="en-GB" sz="6600" b="1" dirty="0">
                <a:solidFill>
                  <a:srgbClr val="003064"/>
                </a:solidFill>
                <a:latin typeface="+mn-lt"/>
              </a:rPr>
              <a:t> und </a:t>
            </a:r>
            <a:r>
              <a:rPr lang="en-GB" sz="6600" b="1" dirty="0" err="1">
                <a:solidFill>
                  <a:srgbClr val="003064"/>
                </a:solidFill>
                <a:latin typeface="+mn-lt"/>
              </a:rPr>
              <a:t>Überleben</a:t>
            </a:r>
            <a:r>
              <a:rPr lang="en-GB" sz="6600" b="1" dirty="0">
                <a:solidFill>
                  <a:srgbClr val="003064"/>
                </a:solidFill>
                <a:latin typeface="+mn-lt"/>
              </a:rPr>
              <a:t> </a:t>
            </a:r>
            <a:r>
              <a:rPr lang="en-GB" sz="6600" b="1" dirty="0" err="1">
                <a:solidFill>
                  <a:srgbClr val="003064"/>
                </a:solidFill>
                <a:latin typeface="+mn-lt"/>
              </a:rPr>
              <a:t>neuroendokriner</a:t>
            </a:r>
            <a:r>
              <a:rPr lang="en-GB" sz="6600" b="1" dirty="0">
                <a:solidFill>
                  <a:srgbClr val="003064"/>
                </a:solidFill>
                <a:latin typeface="+mn-lt"/>
              </a:rPr>
              <a:t> </a:t>
            </a:r>
            <a:r>
              <a:rPr lang="en-GB" sz="6600" b="1" dirty="0" err="1">
                <a:solidFill>
                  <a:srgbClr val="003064"/>
                </a:solidFill>
                <a:latin typeface="+mn-lt"/>
              </a:rPr>
              <a:t>Neoplasien</a:t>
            </a:r>
            <a:r>
              <a:rPr lang="en-GB" sz="6600" b="1" dirty="0">
                <a:solidFill>
                  <a:srgbClr val="003064"/>
                </a:solidFill>
                <a:latin typeface="+mn-lt"/>
              </a:rPr>
              <a:t> </a:t>
            </a:r>
            <a:r>
              <a:rPr lang="en-GB" sz="6600" b="1" dirty="0" err="1">
                <a:solidFill>
                  <a:srgbClr val="003064"/>
                </a:solidFill>
                <a:latin typeface="+mn-lt"/>
              </a:rPr>
              <a:t>basierend</a:t>
            </a:r>
            <a:r>
              <a:rPr lang="en-GB" sz="6600" b="1" dirty="0">
                <a:solidFill>
                  <a:srgbClr val="003064"/>
                </a:solidFill>
                <a:latin typeface="+mn-lt"/>
              </a:rPr>
              <a:t> auf </a:t>
            </a:r>
            <a:r>
              <a:rPr lang="en-GB" sz="6600" b="1" dirty="0" err="1">
                <a:solidFill>
                  <a:srgbClr val="003064"/>
                </a:solidFill>
                <a:latin typeface="+mn-lt"/>
              </a:rPr>
              <a:t>deutschen</a:t>
            </a:r>
            <a:r>
              <a:rPr lang="en-GB" sz="6600" b="1" dirty="0">
                <a:solidFill>
                  <a:srgbClr val="003064"/>
                </a:solidFill>
                <a:latin typeface="+mn-lt"/>
              </a:rPr>
              <a:t> </a:t>
            </a:r>
            <a:r>
              <a:rPr lang="en-GB" sz="6600" b="1" dirty="0" err="1">
                <a:solidFill>
                  <a:srgbClr val="003064"/>
                </a:solidFill>
                <a:latin typeface="+mn-lt"/>
              </a:rPr>
              <a:t>Krebsregisterdaten</a:t>
            </a:r>
            <a:r>
              <a:rPr lang="en-GB" sz="6600" b="1" dirty="0">
                <a:solidFill>
                  <a:srgbClr val="003064"/>
                </a:solidFill>
                <a:latin typeface="+mn-lt"/>
              </a:rPr>
              <a:t> von 2009 bis 2024</a:t>
            </a:r>
            <a:endParaRPr lang="de-DE" sz="6600" b="1" dirty="0">
              <a:solidFill>
                <a:srgbClr val="022251"/>
              </a:solidFill>
              <a:latin typeface="+mn-lt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995582" y="11651671"/>
            <a:ext cx="1296000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Bef>
                <a:spcPts val="1191"/>
              </a:spcBef>
              <a:spcAft>
                <a:spcPts val="1191"/>
              </a:spcAft>
            </a:pPr>
            <a:r>
              <a:rPr lang="de-DE" sz="4400" b="1" dirty="0">
                <a:solidFill>
                  <a:srgbClr val="022251"/>
                </a:solidFill>
              </a:rPr>
              <a:t>METH</a:t>
            </a:r>
            <a:r>
              <a:rPr lang="de-DE" sz="4400" b="1" dirty="0">
                <a:solidFill>
                  <a:schemeClr val="accent5">
                    <a:lumMod val="50000"/>
                  </a:schemeClr>
                </a:solidFill>
              </a:rPr>
              <a:t>ODE</a:t>
            </a:r>
            <a:endParaRPr lang="en-US" sz="3600" dirty="0">
              <a:solidFill>
                <a:srgbClr val="022251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15493376" y="20313176"/>
            <a:ext cx="13777402" cy="17235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Bef>
                <a:spcPts val="595"/>
              </a:spcBef>
            </a:pPr>
            <a:r>
              <a:rPr lang="en-US" sz="2800" b="1" i="1" dirty="0">
                <a:solidFill>
                  <a:srgbClr val="003064"/>
                </a:solidFill>
              </a:rPr>
              <a:t>Abb. 2 </a:t>
            </a:r>
            <a:r>
              <a:rPr lang="de-DE" sz="2800" b="1" i="1" dirty="0">
                <a:solidFill>
                  <a:srgbClr val="003064"/>
                </a:solidFill>
              </a:rPr>
              <a:t> </a:t>
            </a:r>
            <a:r>
              <a:rPr lang="en-US" sz="2800" i="1" dirty="0" err="1">
                <a:solidFill>
                  <a:srgbClr val="022251"/>
                </a:solidFill>
              </a:rPr>
              <a:t>Altersstandardisierte</a:t>
            </a:r>
            <a:r>
              <a:rPr lang="en-US" sz="2800" i="1" dirty="0">
                <a:solidFill>
                  <a:srgbClr val="022251"/>
                </a:solidFill>
              </a:rPr>
              <a:t> </a:t>
            </a:r>
            <a:r>
              <a:rPr lang="en-US" sz="2800" i="1" dirty="0" err="1">
                <a:solidFill>
                  <a:srgbClr val="022251"/>
                </a:solidFill>
              </a:rPr>
              <a:t>Inzidenzrate</a:t>
            </a:r>
            <a:r>
              <a:rPr lang="en-US" sz="2800" i="1" dirty="0">
                <a:solidFill>
                  <a:srgbClr val="022251"/>
                </a:solidFill>
              </a:rPr>
              <a:t> der NEN (alter </a:t>
            </a:r>
            <a:r>
              <a:rPr lang="en-US" sz="2800" i="1" dirty="0" err="1">
                <a:solidFill>
                  <a:srgbClr val="022251"/>
                </a:solidFill>
              </a:rPr>
              <a:t>Europastandard</a:t>
            </a:r>
            <a:r>
              <a:rPr lang="en-US" sz="2800" i="1" dirty="0">
                <a:solidFill>
                  <a:srgbClr val="022251"/>
                </a:solidFill>
              </a:rPr>
              <a:t>)</a:t>
            </a:r>
            <a:endParaRPr lang="de-DE" sz="2800" i="1" dirty="0"/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lang="de-DE" sz="3200" dirty="0"/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lang="de-DE" sz="3200" dirty="0"/>
          </a:p>
        </p:txBody>
      </p:sp>
      <p:sp>
        <p:nvSpPr>
          <p:cNvPr id="31" name="Rechteck 30"/>
          <p:cNvSpPr/>
          <p:nvPr/>
        </p:nvSpPr>
        <p:spPr>
          <a:xfrm>
            <a:off x="0" y="0"/>
            <a:ext cx="30240288" cy="42767250"/>
          </a:xfrm>
          <a:prstGeom prst="rect">
            <a:avLst/>
          </a:prstGeom>
          <a:noFill/>
          <a:ln>
            <a:solidFill>
              <a:srgbClr val="00306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Textfeld 31"/>
          <p:cNvSpPr txBox="1"/>
          <p:nvPr/>
        </p:nvSpPr>
        <p:spPr>
          <a:xfrm>
            <a:off x="15569896" y="29939851"/>
            <a:ext cx="13938494" cy="1021818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Bef>
                <a:spcPts val="1191"/>
              </a:spcBef>
              <a:spcAft>
                <a:spcPts val="1191"/>
              </a:spcAft>
            </a:pPr>
            <a:r>
              <a:rPr lang="de-DE" sz="4400" b="1" dirty="0">
                <a:solidFill>
                  <a:srgbClr val="022251"/>
                </a:solidFill>
              </a:rPr>
              <a:t>DISKUSSION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22251"/>
                </a:solidFill>
              </a:rPr>
              <a:t>Prognostisch günstige NET steigen bei allen untersuchten Lokalisationen an, besonders bei Pankreas, Kolon und Rektum.</a:t>
            </a:r>
          </a:p>
          <a:p>
            <a:pPr marL="568050" indent="-568050">
              <a:lnSpc>
                <a:spcPct val="100000"/>
              </a:lnSpc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22251"/>
                </a:solidFill>
              </a:rPr>
              <a:t>Inzidenz der NEC bleibt eher konstant oder nimmt ab. </a:t>
            </a:r>
            <a:br>
              <a:rPr lang="de-DE" sz="2800" dirty="0">
                <a:solidFill>
                  <a:srgbClr val="022251"/>
                </a:solidFill>
              </a:rPr>
            </a:br>
            <a:r>
              <a:rPr lang="de-DE" sz="2800" dirty="0">
                <a:solidFill>
                  <a:srgbClr val="022251"/>
                </a:solidFill>
              </a:rPr>
              <a:t>Ausnahme: Inzidenz der </a:t>
            </a:r>
            <a:r>
              <a:rPr lang="de-DE" sz="2800" dirty="0" err="1">
                <a:solidFill>
                  <a:srgbClr val="022251"/>
                </a:solidFill>
              </a:rPr>
              <a:t>ösophagealen</a:t>
            </a:r>
            <a:r>
              <a:rPr lang="de-DE" sz="2800" dirty="0">
                <a:solidFill>
                  <a:srgbClr val="022251"/>
                </a:solidFill>
              </a:rPr>
              <a:t> NEC ist angestiegen.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22251"/>
                </a:solidFill>
              </a:rPr>
              <a:t>Inzidenz möglicherweise untererfasst durch höhere Anteile von DCO- und/oder unspezifischen Fällen bei Pankreas, Ösophagus und Lunge.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02060"/>
                </a:solidFill>
              </a:rPr>
              <a:t>Verbesserte Diagnostik und bessere Kodierungsqualität könnten zu den Inzidenzanstiegen beigetragen haben.</a:t>
            </a:r>
            <a:endParaRPr lang="de-DE" sz="2800" dirty="0">
              <a:solidFill>
                <a:srgbClr val="003064"/>
              </a:solidFill>
            </a:endParaRP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03064"/>
                </a:solidFill>
              </a:rPr>
              <a:t>Obwohl NECs als hochgradiges Karzinom definiert sind, wurden nicht näher bezeichnete NECs häufig mit Grad 1–2 dokumentiert. Diese Fälle wurden als NET umkodiert.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22251"/>
                </a:solidFill>
              </a:rPr>
              <a:t>Das relative 5-Jahres-Überleben liegt für NEC bei allen untersuchten </a:t>
            </a:r>
            <a:r>
              <a:rPr lang="de-DE" sz="2800" dirty="0">
                <a:solidFill>
                  <a:srgbClr val="003064"/>
                </a:solidFill>
              </a:rPr>
              <a:t>Lokalisationen unter 20 % mit Ausnahme von Frauen mit kolorektaler NEC.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22251"/>
                </a:solidFill>
              </a:rPr>
              <a:t>Überleben liegt für NET über 70 % (mit Ausnahme des Ösophagus). </a:t>
            </a:r>
            <a:r>
              <a:rPr lang="de-DE" sz="2800" dirty="0" err="1">
                <a:solidFill>
                  <a:srgbClr val="022251"/>
                </a:solidFill>
              </a:rPr>
              <a:t>MiNEN</a:t>
            </a:r>
            <a:r>
              <a:rPr lang="de-DE" sz="2800" dirty="0">
                <a:solidFill>
                  <a:srgbClr val="022251"/>
                </a:solidFill>
              </a:rPr>
              <a:t> zeigen nur geringfügig bessere Prognose wie NEC.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03064"/>
                </a:solidFill>
              </a:rPr>
              <a:t>Frauen mit pulmonalen und kolorektalen NEN haben eine bessere Prognose als Männer.</a:t>
            </a:r>
          </a:p>
          <a:p>
            <a:pPr marL="568050" indent="-568050"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03064"/>
                </a:solidFill>
              </a:rPr>
              <a:t>Der Grad war ein starker Prädiktor für das Überleben bei jeder Entität</a:t>
            </a:r>
            <a:r>
              <a:rPr lang="de-DE" sz="2800" baseline="30000" dirty="0">
                <a:solidFill>
                  <a:srgbClr val="003064"/>
                </a:solidFill>
              </a:rPr>
              <a:t>1-4</a:t>
            </a:r>
            <a:r>
              <a:rPr lang="de-DE" sz="2800" dirty="0">
                <a:solidFill>
                  <a:srgbClr val="003064"/>
                </a:solidFill>
              </a:rPr>
              <a:t> (nicht dargestellt)</a:t>
            </a:r>
          </a:p>
          <a:p>
            <a:pPr>
              <a:spcBef>
                <a:spcPts val="595"/>
              </a:spcBef>
            </a:pPr>
            <a:endParaRPr lang="de-DE" sz="3200" dirty="0">
              <a:solidFill>
                <a:srgbClr val="022251"/>
              </a:solidFill>
            </a:endParaRPr>
          </a:p>
          <a:p>
            <a:pPr>
              <a:spcBef>
                <a:spcPts val="595"/>
              </a:spcBef>
            </a:pPr>
            <a:endParaRPr lang="de-DE" sz="3200" dirty="0">
              <a:solidFill>
                <a:srgbClr val="022251"/>
              </a:solidFill>
            </a:endParaRPr>
          </a:p>
          <a:p>
            <a:pPr marL="568050" indent="-568050">
              <a:lnSpc>
                <a:spcPct val="100000"/>
              </a:lnSpc>
              <a:spcBef>
                <a:spcPts val="595"/>
              </a:spcBef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22251"/>
              </a:solidFill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808844" y="19183927"/>
            <a:ext cx="12960000" cy="21082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spcBef>
                <a:spcPts val="1191"/>
              </a:spcBef>
              <a:spcAft>
                <a:spcPts val="1191"/>
              </a:spcAft>
            </a:pPr>
            <a:r>
              <a:rPr lang="de-DE" sz="4400" b="1" dirty="0">
                <a:solidFill>
                  <a:srgbClr val="022251"/>
                </a:solidFill>
              </a:rPr>
              <a:t>ERGEBNISSE</a:t>
            </a:r>
            <a:endParaRPr lang="en-US" sz="3600" dirty="0">
              <a:solidFill>
                <a:srgbClr val="022251"/>
              </a:solidFill>
            </a:endParaRPr>
          </a:p>
          <a:p>
            <a:pPr marL="568050" indent="-568050">
              <a:lnSpc>
                <a:spcPct val="100000"/>
              </a:lnSpc>
              <a:spcBef>
                <a:spcPts val="595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22251"/>
                </a:solidFill>
              </a:rPr>
              <a:t>Renal cell carcinoma (RCC) is the most common form of primary malignant neoplasm of the kidney in adults </a:t>
            </a: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EE5898EF-2613-F20A-EFA2-CB5E682A44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2672"/>
              </p:ext>
            </p:extLst>
          </p:nvPr>
        </p:nvGraphicFramePr>
        <p:xfrm>
          <a:off x="746038" y="19894836"/>
          <a:ext cx="13938494" cy="1235925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77572">
                  <a:extLst>
                    <a:ext uri="{9D8B030D-6E8A-4147-A177-3AD203B41FA5}">
                      <a16:colId xmlns:a16="http://schemas.microsoft.com/office/drawing/2014/main" val="1627669815"/>
                    </a:ext>
                  </a:extLst>
                </a:gridCol>
                <a:gridCol w="2414464">
                  <a:extLst>
                    <a:ext uri="{9D8B030D-6E8A-4147-A177-3AD203B41FA5}">
                      <a16:colId xmlns:a16="http://schemas.microsoft.com/office/drawing/2014/main" val="2753118681"/>
                    </a:ext>
                  </a:extLst>
                </a:gridCol>
                <a:gridCol w="2481386">
                  <a:extLst>
                    <a:ext uri="{9D8B030D-6E8A-4147-A177-3AD203B41FA5}">
                      <a16:colId xmlns:a16="http://schemas.microsoft.com/office/drawing/2014/main" val="1970746713"/>
                    </a:ext>
                  </a:extLst>
                </a:gridCol>
                <a:gridCol w="2357314">
                  <a:extLst>
                    <a:ext uri="{9D8B030D-6E8A-4147-A177-3AD203B41FA5}">
                      <a16:colId xmlns:a16="http://schemas.microsoft.com/office/drawing/2014/main" val="2817297725"/>
                    </a:ext>
                  </a:extLst>
                </a:gridCol>
                <a:gridCol w="2407758">
                  <a:extLst>
                    <a:ext uri="{9D8B030D-6E8A-4147-A177-3AD203B41FA5}">
                      <a16:colId xmlns:a16="http://schemas.microsoft.com/office/drawing/2014/main" val="3715419257"/>
                    </a:ext>
                  </a:extLst>
                </a:gridCol>
              </a:tblGrid>
              <a:tr h="3284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2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2225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Lunge</a:t>
                      </a:r>
                      <a:endParaRPr lang="de-DE" sz="2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2225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Pankreas</a:t>
                      </a:r>
                      <a:endParaRPr lang="de-DE" sz="2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2225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Ösophagus</a:t>
                      </a:r>
                    </a:p>
                  </a:txBody>
                  <a:tcPr marL="68580" marR="68580" marT="0" marB="0" anchor="ctr">
                    <a:solidFill>
                      <a:srgbClr val="02225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Kolorektal</a:t>
                      </a:r>
                    </a:p>
                  </a:txBody>
                  <a:tcPr marL="68580" marR="68580" marT="0" marB="0" anchor="ctr">
                    <a:solidFill>
                      <a:srgbClr val="0222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289950"/>
                  </a:ext>
                </a:extLst>
              </a:tr>
              <a:tr h="32840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782557"/>
                  </a:ext>
                </a:extLst>
              </a:tr>
              <a:tr h="328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Fälle, n (% der Frauen)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3.384 (66 %)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11.693 (45 %)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447 (45 %)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11.220 (46 %)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9092200"/>
                  </a:ext>
                </a:extLst>
              </a:tr>
              <a:tr h="672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Erkrankungsalter</a:t>
                      </a:r>
                      <a:r>
                        <a:rPr lang="de-DE" sz="27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median [10-90 Perzentil]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66 [46-79]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65 [45-80]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68 [52-82]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60 [42-77]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70860210"/>
                  </a:ext>
                </a:extLst>
              </a:tr>
              <a:tr h="40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Rohe I</a:t>
                      </a:r>
                      <a:r>
                        <a:rPr lang="de-DE" sz="27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nzidenzrate</a:t>
                      </a: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(95% KI)</a:t>
                      </a:r>
                      <a:r>
                        <a:rPr lang="de-DE" sz="270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16,8 (15,7; 17,9)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12,1 (11,7; 12,6)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0,6 (0,5; 0,7)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10,2 (9,9; 10,6)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9554259"/>
                  </a:ext>
                </a:extLst>
              </a:tr>
              <a:tr h="672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Altersstandardisierte Inzidenz</a:t>
                      </a:r>
                      <a:r>
                        <a:rPr lang="de-DE" sz="27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ate (95% KI)</a:t>
                      </a:r>
                      <a:r>
                        <a:rPr lang="de-DE" sz="270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11,4 (10,6; 12,2)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8,3 (8,0; 8,6)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0,4 (0,3; 0,4)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30240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7,9 (7,6; 8,3)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18150684"/>
                  </a:ext>
                </a:extLst>
              </a:tr>
              <a:tr h="672023">
                <a:tc>
                  <a:txBody>
                    <a:bodyPr/>
                    <a:lstStyle/>
                    <a:p>
                      <a:pPr marL="0" marR="0" lvl="0" indent="0" algn="l" defTabSz="302401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Relatives 5-Jahres Überleben</a:t>
                      </a:r>
                      <a:r>
                        <a:rPr lang="de-DE" sz="2700" b="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</a:t>
                      </a:r>
                      <a:r>
                        <a:rPr lang="de-DE" sz="27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% (95% KI)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78 (75; 81)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73 (71; 75)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51 (42; 60)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87 (85; 89)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8793179"/>
                  </a:ext>
                </a:extLst>
              </a:tr>
              <a:tr h="328401">
                <a:tc gridSpan="5">
                  <a:txBody>
                    <a:bodyPr/>
                    <a:lstStyle/>
                    <a:p>
                      <a:pPr marL="0" marR="0" lvl="0" indent="0" algn="ctr" defTabSz="302401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NEC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66004"/>
                  </a:ext>
                </a:extLst>
              </a:tr>
              <a:tr h="328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Fälle, n (% der Frauen)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36.795 (44 %)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3.163 (42 %)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1.550 (26 %)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4.378 (46 %)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91021389"/>
                  </a:ext>
                </a:extLst>
              </a:tr>
              <a:tr h="672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Erkrankungsalter, median </a:t>
                      </a:r>
                      <a:r>
                        <a:rPr lang="de-DE" sz="27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[10-90 Perzentil]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67 [55-80]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69 [50-81]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69 [53-83]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71 [53-85]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8765144"/>
                  </a:ext>
                </a:extLst>
              </a:tr>
              <a:tr h="6423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Rohe I</a:t>
                      </a:r>
                      <a:r>
                        <a:rPr lang="de-DE" sz="27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nzidenzrate</a:t>
                      </a: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(95% KI)</a:t>
                      </a:r>
                      <a:r>
                        <a:rPr lang="de-DE" sz="270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140,3 (137,1; 143,4)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1,9 (1,7; 2,0)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1,4 (1,3; 1,6)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3,0; (2,7; 3,2)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0665701"/>
                  </a:ext>
                </a:extLst>
              </a:tr>
              <a:tr h="672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Altersstandardisierte Inzidenz</a:t>
                      </a:r>
                      <a:r>
                        <a:rPr lang="de-DE" sz="27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ate (95% KI)</a:t>
                      </a:r>
                      <a:r>
                        <a:rPr lang="de-DE" sz="270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87,0 (85,0; 89,0)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1,1 (1,0; 1,2)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0,9 (0,8; 0,9)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30240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1,7 (1,6; 1,8)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44792263"/>
                  </a:ext>
                </a:extLst>
              </a:tr>
              <a:tr h="672023">
                <a:tc>
                  <a:txBody>
                    <a:bodyPr/>
                    <a:lstStyle/>
                    <a:p>
                      <a:pPr marL="0" marR="0" lvl="0" indent="0" algn="l" defTabSz="302401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Relatives 5-Jahres Überleben</a:t>
                      </a:r>
                      <a:r>
                        <a:rPr lang="de-DE" sz="2700" b="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</a:t>
                      </a:r>
                      <a:r>
                        <a:rPr lang="de-DE" sz="27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% (95% KI)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12 (11; 13)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16 (13; 19)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15 (12; 19)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21 (19; 24)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2815945"/>
                  </a:ext>
                </a:extLst>
              </a:tr>
              <a:tr h="328401">
                <a:tc gridSpan="5">
                  <a:txBody>
                    <a:bodyPr/>
                    <a:lstStyle/>
                    <a:p>
                      <a:pPr marL="0" marR="0" lvl="0" indent="0" algn="ctr" defTabSz="302401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MiNEN</a:t>
                      </a:r>
                      <a:endParaRPr lang="de-DE" sz="27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809780"/>
                  </a:ext>
                </a:extLst>
              </a:tr>
              <a:tr h="328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Fälle, n (% der Frauen)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1.577 (38 %)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374 (40 %)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257 (17 %)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1.027 (47 %)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20956852"/>
                  </a:ext>
                </a:extLst>
              </a:tr>
              <a:tr h="672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Erkrankungsalter</a:t>
                      </a:r>
                      <a:r>
                        <a:rPr lang="de-DE" sz="27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median [10-90 Perzentil]</a:t>
                      </a:r>
                      <a:endParaRPr lang="de-DE" sz="2700" baseline="300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67 [55-79]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70 [56-82]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66 [52-81]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72 [53-85]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4734360"/>
                  </a:ext>
                </a:extLst>
              </a:tr>
              <a:tr h="406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Rohe I</a:t>
                      </a:r>
                      <a:r>
                        <a:rPr lang="de-DE" sz="27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nzidenzrate</a:t>
                      </a: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(95 % </a:t>
                      </a: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KI)</a:t>
                      </a:r>
                      <a:r>
                        <a:rPr lang="de-DE" sz="270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5,4 (4,8; 6,0)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0,4 (0,3; 0,5)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0,4 (0,3; 0,4)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1,0 (0,8; 1,1)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452056"/>
                  </a:ext>
                </a:extLst>
              </a:tr>
              <a:tr h="672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Altersstandardisierte Inzidenz</a:t>
                      </a:r>
                      <a:r>
                        <a:rPr lang="de-DE" sz="27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ate (95 % KI)</a:t>
                      </a:r>
                      <a:r>
                        <a:rPr lang="de-DE" sz="270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3,5 (3,1; 3,9)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0,3 (0,2; 0,3)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0,2 (0,2; 0,3)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0,5 (0,5; 0,6)</a:t>
                      </a:r>
                      <a:endParaRPr lang="de-DE" sz="27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3676363"/>
                  </a:ext>
                </a:extLst>
              </a:tr>
              <a:tr h="672023">
                <a:tc>
                  <a:txBody>
                    <a:bodyPr/>
                    <a:lstStyle/>
                    <a:p>
                      <a:pPr marL="0" marR="0" lvl="0" indent="0" algn="l" defTabSz="3024012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Relatives 5-Jahres Überleben</a:t>
                      </a:r>
                      <a:r>
                        <a:rPr lang="de-DE" sz="2700" b="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</a:t>
                      </a:r>
                      <a:r>
                        <a:rPr lang="de-DE" sz="2700" b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% (95 % KI)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30240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19 (15; 23)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25 (17; 32)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26 (17; 35)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27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21 (15; 26)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0848642"/>
                  </a:ext>
                </a:extLst>
              </a:tr>
            </a:tbl>
          </a:graphicData>
        </a:graphic>
      </p:graphicFrame>
      <p:sp>
        <p:nvSpPr>
          <p:cNvPr id="9" name="Textfeld 8">
            <a:extLst>
              <a:ext uri="{FF2B5EF4-FFF2-40B4-BE49-F238E27FC236}">
                <a16:creationId xmlns:a16="http://schemas.microsoft.com/office/drawing/2014/main" id="{F294F25E-8564-02A5-1AFF-867A0688E4B0}"/>
              </a:ext>
            </a:extLst>
          </p:cNvPr>
          <p:cNvSpPr txBox="1"/>
          <p:nvPr/>
        </p:nvSpPr>
        <p:spPr>
          <a:xfrm>
            <a:off x="667826" y="18269471"/>
            <a:ext cx="14077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aseline="30000" dirty="0">
                <a:solidFill>
                  <a:schemeClr val="accent5">
                    <a:lumMod val="50000"/>
                  </a:schemeClr>
                </a:solidFill>
              </a:rPr>
              <a:t>a </a:t>
            </a:r>
            <a:r>
              <a:rPr lang="de-DE" sz="2400" dirty="0">
                <a:solidFill>
                  <a:schemeClr val="accent5">
                    <a:lumMod val="50000"/>
                  </a:schemeClr>
                </a:solidFill>
              </a:rPr>
              <a:t>ICD-O-3; </a:t>
            </a:r>
            <a:r>
              <a:rPr lang="de-DE" sz="2400" baseline="30000" dirty="0">
                <a:solidFill>
                  <a:schemeClr val="accent5">
                    <a:lumMod val="50000"/>
                  </a:schemeClr>
                </a:solidFill>
              </a:rPr>
              <a:t>b </a:t>
            </a:r>
            <a:r>
              <a:rPr lang="de-DE" sz="2400" dirty="0">
                <a:solidFill>
                  <a:schemeClr val="accent5">
                    <a:lumMod val="50000"/>
                  </a:schemeClr>
                </a:solidFill>
              </a:rPr>
              <a:t>NEC mit Grad 1-2 wurden als NET ausgewertet</a:t>
            </a:r>
          </a:p>
        </p:txBody>
      </p: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6D2782A5-F53D-56BD-85F9-DD5656193B3A}"/>
              </a:ext>
            </a:extLst>
          </p:cNvPr>
          <p:cNvGrpSpPr/>
          <p:nvPr/>
        </p:nvGrpSpPr>
        <p:grpSpPr>
          <a:xfrm>
            <a:off x="1256521" y="6986026"/>
            <a:ext cx="13270586" cy="2866296"/>
            <a:chOff x="520632" y="1192835"/>
            <a:chExt cx="12695625" cy="2567613"/>
          </a:xfrm>
        </p:grpSpPr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292108C0-51DF-D06D-A9AB-9E6FFA8C86DC}"/>
                </a:ext>
              </a:extLst>
            </p:cNvPr>
            <p:cNvSpPr txBox="1"/>
            <p:nvPr/>
          </p:nvSpPr>
          <p:spPr>
            <a:xfrm>
              <a:off x="3758107" y="1192835"/>
              <a:ext cx="696478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800" dirty="0">
                  <a:solidFill>
                    <a:srgbClr val="002060"/>
                  </a:solidFill>
                </a:rPr>
                <a:t>Neuroendokrine Neoplasien (NEN): epitheliale Neoplasien mit neuroendokriner Differenzierung</a:t>
              </a:r>
            </a:p>
          </p:txBody>
        </p:sp>
        <p:cxnSp>
          <p:nvCxnSpPr>
            <p:cNvPr id="58" name="Gerade Verbindung mit Pfeil 57">
              <a:extLst>
                <a:ext uri="{FF2B5EF4-FFF2-40B4-BE49-F238E27FC236}">
                  <a16:creationId xmlns:a16="http://schemas.microsoft.com/office/drawing/2014/main" id="{0B5F4C08-3A61-4FA4-427F-B4EF08EAB1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59661" y="2020488"/>
              <a:ext cx="2776756" cy="50147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mit Pfeil 58">
              <a:extLst>
                <a:ext uri="{FF2B5EF4-FFF2-40B4-BE49-F238E27FC236}">
                  <a16:creationId xmlns:a16="http://schemas.microsoft.com/office/drawing/2014/main" id="{0B2B5EDC-E615-4DCB-59B8-EE572B95EB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83657" y="2020488"/>
              <a:ext cx="39655" cy="40325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DEC437DA-06E9-C616-9D99-8E5734434930}"/>
                </a:ext>
              </a:extLst>
            </p:cNvPr>
            <p:cNvSpPr txBox="1"/>
            <p:nvPr/>
          </p:nvSpPr>
          <p:spPr>
            <a:xfrm>
              <a:off x="520632" y="2375453"/>
              <a:ext cx="35119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800" dirty="0">
                  <a:solidFill>
                    <a:srgbClr val="003064"/>
                  </a:solidFill>
                </a:rPr>
                <a:t>neuroendokrine Tumoren (NET): gut differenziert, Grad 1-3 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C4A084BF-4F8D-F548-B69B-22FA94A614CD}"/>
                </a:ext>
              </a:extLst>
            </p:cNvPr>
            <p:cNvSpPr txBox="1"/>
            <p:nvPr/>
          </p:nvSpPr>
          <p:spPr>
            <a:xfrm>
              <a:off x="4569761" y="2375453"/>
              <a:ext cx="467854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800" dirty="0">
                  <a:solidFill>
                    <a:srgbClr val="003064"/>
                  </a:solidFill>
                </a:rPr>
                <a:t>neuroendokrine Karzinome (NEC):</a:t>
              </a:r>
              <a:endParaRPr lang="de-DE" sz="2800" dirty="0"/>
            </a:p>
            <a:p>
              <a:pPr algn="ctr"/>
              <a:r>
                <a:rPr lang="de-DE" sz="2800" dirty="0">
                  <a:solidFill>
                    <a:srgbClr val="003064"/>
                  </a:solidFill>
                </a:rPr>
                <a:t>schlecht differenziert, Grad 3</a:t>
              </a:r>
              <a:endParaRPr lang="de-DE" sz="2800" dirty="0"/>
            </a:p>
          </p:txBody>
        </p:sp>
        <p:cxnSp>
          <p:nvCxnSpPr>
            <p:cNvPr id="69" name="Gerade Verbindung mit Pfeil 68">
              <a:extLst>
                <a:ext uri="{FF2B5EF4-FFF2-40B4-BE49-F238E27FC236}">
                  <a16:creationId xmlns:a16="http://schemas.microsoft.com/office/drawing/2014/main" id="{A8F73D77-5651-3C33-C357-5EB99748FCBE}"/>
                </a:ext>
              </a:extLst>
            </p:cNvPr>
            <p:cNvCxnSpPr>
              <a:cxnSpLocks/>
            </p:cNvCxnSpPr>
            <p:nvPr/>
          </p:nvCxnSpPr>
          <p:spPr>
            <a:xfrm>
              <a:off x="7626797" y="2021271"/>
              <a:ext cx="2828363" cy="46774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feld 69">
              <a:extLst>
                <a:ext uri="{FF2B5EF4-FFF2-40B4-BE49-F238E27FC236}">
                  <a16:creationId xmlns:a16="http://schemas.microsoft.com/office/drawing/2014/main" id="{7F9B24DE-A028-660F-1904-C1F59084810F}"/>
                </a:ext>
              </a:extLst>
            </p:cNvPr>
            <p:cNvSpPr txBox="1"/>
            <p:nvPr/>
          </p:nvSpPr>
          <p:spPr>
            <a:xfrm>
              <a:off x="9471644" y="2388704"/>
              <a:ext cx="3744613" cy="1240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800" dirty="0">
                  <a:solidFill>
                    <a:srgbClr val="003064"/>
                  </a:solidFill>
                </a:rPr>
                <a:t>Gemischt: neuroendokrin und nicht-neuroendokrin</a:t>
              </a:r>
            </a:p>
            <a:p>
              <a:pPr algn="ctr"/>
              <a:r>
                <a:rPr lang="de-DE" sz="2800" dirty="0">
                  <a:solidFill>
                    <a:srgbClr val="003064"/>
                  </a:solidFill>
                </a:rPr>
                <a:t>(</a:t>
              </a:r>
              <a:r>
                <a:rPr lang="de-DE" sz="2800" dirty="0" err="1">
                  <a:solidFill>
                    <a:srgbClr val="003064"/>
                  </a:solidFill>
                </a:rPr>
                <a:t>MiNEN</a:t>
              </a:r>
              <a:r>
                <a:rPr lang="de-DE" sz="2800" dirty="0">
                  <a:solidFill>
                    <a:srgbClr val="003064"/>
                  </a:solidFill>
                </a:rPr>
                <a:t>)</a:t>
              </a:r>
            </a:p>
          </p:txBody>
        </p:sp>
      </p:grpSp>
      <p:sp>
        <p:nvSpPr>
          <p:cNvPr id="73" name="Textfeld 72">
            <a:extLst>
              <a:ext uri="{FF2B5EF4-FFF2-40B4-BE49-F238E27FC236}">
                <a16:creationId xmlns:a16="http://schemas.microsoft.com/office/drawing/2014/main" id="{7D7B89EA-08B0-6ECD-F244-36D5326794EA}"/>
              </a:ext>
            </a:extLst>
          </p:cNvPr>
          <p:cNvSpPr txBox="1"/>
          <p:nvPr/>
        </p:nvSpPr>
        <p:spPr>
          <a:xfrm>
            <a:off x="650560" y="3931073"/>
            <a:ext cx="2880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/>
              <a:t>András Szentkirályi</a:t>
            </a:r>
            <a:r>
              <a:rPr lang="de-DE" sz="4400" baseline="30000" dirty="0"/>
              <a:t>1</a:t>
            </a:r>
            <a:r>
              <a:rPr lang="de-DE" sz="4400" dirty="0"/>
              <a:t>, Ina Wellmann, Hiltraud Kajüter</a:t>
            </a:r>
            <a:r>
              <a:rPr lang="de-DE" sz="4400" baseline="30000" dirty="0"/>
              <a:t>1</a:t>
            </a:r>
            <a:r>
              <a:rPr lang="de-DE" sz="4400" dirty="0"/>
              <a:t>, Andreas Stang</a:t>
            </a:r>
            <a:r>
              <a:rPr lang="de-DE" sz="4400" baseline="30000" dirty="0"/>
              <a:t>1,2</a:t>
            </a: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8BD73B0E-8471-5910-1D99-45BBA96A3C87}"/>
              </a:ext>
            </a:extLst>
          </p:cNvPr>
          <p:cNvSpPr txBox="1"/>
          <p:nvPr/>
        </p:nvSpPr>
        <p:spPr>
          <a:xfrm>
            <a:off x="650560" y="4797192"/>
            <a:ext cx="2880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aseline="30000" dirty="0"/>
              <a:t>1 </a:t>
            </a:r>
            <a:r>
              <a:rPr lang="de-DE" sz="3200" dirty="0"/>
              <a:t>Landeskrebsregister NRW gGmbH, Epidemiologie, Bochum, Deutschland</a:t>
            </a:r>
          </a:p>
          <a:p>
            <a:r>
              <a:rPr lang="de-DE" sz="3200" baseline="30000" dirty="0"/>
              <a:t>2 </a:t>
            </a:r>
            <a:r>
              <a:rPr lang="de-DE" sz="3200" dirty="0"/>
              <a:t>Universitätsklinikum Essen, Institut für Medizinische Informatik, Biometrie und Epidemiologie, Essen, Deutschland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95C216B-3BCB-57AF-C173-526F56E04EC0}"/>
              </a:ext>
            </a:extLst>
          </p:cNvPr>
          <p:cNvSpPr txBox="1"/>
          <p:nvPr/>
        </p:nvSpPr>
        <p:spPr>
          <a:xfrm>
            <a:off x="846896" y="9776262"/>
            <a:ext cx="138481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2060"/>
                </a:solidFill>
              </a:rPr>
              <a:t>Aufgrund ihrer heterogenen klinischen Erscheinungsform und Klassifizierungswechsel stellen NEN eine Herausforderung für Klinik, Pathologie, Krebsregister und Forschung dar.</a:t>
            </a:r>
            <a:endParaRPr lang="de-DE" sz="2800" b="1" dirty="0">
              <a:solidFill>
                <a:srgbClr val="002060"/>
              </a:solidFill>
            </a:endParaRPr>
          </a:p>
          <a:p>
            <a:r>
              <a:rPr lang="de-DE" sz="2800" b="1" dirty="0">
                <a:solidFill>
                  <a:srgbClr val="002060"/>
                </a:solidFill>
              </a:rPr>
              <a:t>Ziel:</a:t>
            </a:r>
            <a:r>
              <a:rPr lang="de-DE" sz="2800" dirty="0">
                <a:solidFill>
                  <a:srgbClr val="002060"/>
                </a:solidFill>
              </a:rPr>
              <a:t> Darstellung der aktuellen Inzidenz und Überleben neuroendokriner Neoplasien anhand von Krebsregisterdaten in Deutschland</a:t>
            </a:r>
            <a:r>
              <a:rPr lang="de-DE" sz="2800" baseline="30000" dirty="0">
                <a:solidFill>
                  <a:srgbClr val="002060"/>
                </a:solidFill>
              </a:rPr>
              <a:t>1-4</a:t>
            </a:r>
            <a:endParaRPr lang="de-DE" sz="2800" dirty="0">
              <a:solidFill>
                <a:srgbClr val="002060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B5729EA-AF27-F097-8C36-13C4C7C3739D}"/>
              </a:ext>
            </a:extLst>
          </p:cNvPr>
          <p:cNvSpPr txBox="1"/>
          <p:nvPr/>
        </p:nvSpPr>
        <p:spPr>
          <a:xfrm>
            <a:off x="693742" y="32278330"/>
            <a:ext cx="7693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aseline="30000" dirty="0">
                <a:solidFill>
                  <a:schemeClr val="accent5">
                    <a:lumMod val="50000"/>
                  </a:schemeClr>
                </a:solidFill>
              </a:rPr>
              <a:t>*</a:t>
            </a:r>
            <a:r>
              <a:rPr lang="de-DE" sz="2400" dirty="0">
                <a:solidFill>
                  <a:schemeClr val="accent5">
                    <a:lumMod val="50000"/>
                  </a:schemeClr>
                </a:solidFill>
              </a:rPr>
              <a:t>2022-2024; </a:t>
            </a:r>
            <a:r>
              <a:rPr lang="de-DE" sz="2400" baseline="30000" dirty="0">
                <a:solidFill>
                  <a:schemeClr val="accent5">
                    <a:lumMod val="50000"/>
                  </a:schemeClr>
                </a:solidFill>
              </a:rPr>
              <a:t>**</a:t>
            </a:r>
            <a:r>
              <a:rPr lang="de-DE" sz="2400" dirty="0">
                <a:solidFill>
                  <a:schemeClr val="accent5">
                    <a:lumMod val="50000"/>
                  </a:schemeClr>
                </a:solidFill>
              </a:rPr>
              <a:t>Kalenderperiode 2020-2024</a:t>
            </a:r>
            <a:endParaRPr lang="de-DE" sz="2400" baseline="30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0F6DD84-8553-62F2-6240-0112B2B4F2C1}"/>
              </a:ext>
            </a:extLst>
          </p:cNvPr>
          <p:cNvSpPr txBox="1"/>
          <p:nvPr/>
        </p:nvSpPr>
        <p:spPr>
          <a:xfrm>
            <a:off x="15555758" y="29220144"/>
            <a:ext cx="12960000" cy="16004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Bef>
                <a:spcPts val="595"/>
              </a:spcBef>
            </a:pPr>
            <a:r>
              <a:rPr lang="en-US" sz="2800" b="1" i="1" dirty="0">
                <a:solidFill>
                  <a:srgbClr val="003064"/>
                </a:solidFill>
              </a:rPr>
              <a:t>Abb. 3 </a:t>
            </a:r>
            <a:r>
              <a:rPr lang="de-DE" sz="2800" b="1" i="1" dirty="0">
                <a:solidFill>
                  <a:srgbClr val="003064"/>
                </a:solidFill>
              </a:rPr>
              <a:t> </a:t>
            </a:r>
            <a:r>
              <a:rPr lang="en-US" sz="2800" i="1" dirty="0">
                <a:solidFill>
                  <a:srgbClr val="022251"/>
                </a:solidFill>
              </a:rPr>
              <a:t>Relatives 5-Jahres-Überleben der NEN, </a:t>
            </a:r>
            <a:r>
              <a:rPr lang="de-DE" sz="28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Kalenderperiode 2020-2024</a:t>
            </a:r>
            <a:endParaRPr lang="de-DE" sz="2800" i="1" dirty="0"/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lang="de-DE" sz="2800" dirty="0"/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lang="de-DE" sz="3200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2AE42AA9-6644-C6E5-82A3-178CF307872E}"/>
              </a:ext>
            </a:extLst>
          </p:cNvPr>
          <p:cNvSpPr txBox="1"/>
          <p:nvPr/>
        </p:nvSpPr>
        <p:spPr>
          <a:xfrm>
            <a:off x="15060098" y="38763502"/>
            <a:ext cx="14390462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l">
              <a:lnSpc>
                <a:spcPct val="110000"/>
              </a:lnSpc>
              <a:spcBef>
                <a:spcPts val="1200"/>
              </a:spcBef>
            </a:pPr>
            <a:r>
              <a:rPr lang="de-DE" sz="2400" baseline="30000" dirty="0">
                <a:solidFill>
                  <a:srgbClr val="022251"/>
                </a:solidFill>
              </a:rPr>
              <a:t>1 </a:t>
            </a:r>
            <a:r>
              <a:rPr lang="de-DE" sz="2400" dirty="0">
                <a:solidFill>
                  <a:srgbClr val="022251"/>
                </a:solidFill>
              </a:rPr>
              <a:t>Stang et al. 2024 - DOI:</a:t>
            </a:r>
            <a:r>
              <a:rPr lang="pt-BR" sz="2400" dirty="0">
                <a:solidFill>
                  <a:srgbClr val="022251"/>
                </a:solidFill>
              </a:rPr>
              <a:t>10.1016/j.canep.2024.102659, </a:t>
            </a:r>
            <a:br>
              <a:rPr lang="pt-BR" sz="2400" dirty="0">
                <a:solidFill>
                  <a:srgbClr val="022251"/>
                </a:solidFill>
              </a:rPr>
            </a:br>
            <a:r>
              <a:rPr lang="pt-BR" sz="2400" baseline="30000" dirty="0">
                <a:solidFill>
                  <a:srgbClr val="022251"/>
                </a:solidFill>
              </a:rPr>
              <a:t>2 </a:t>
            </a:r>
            <a:r>
              <a:rPr lang="de-DE" sz="2400" dirty="0">
                <a:solidFill>
                  <a:srgbClr val="022251"/>
                </a:solidFill>
              </a:rPr>
              <a:t>Möller et al. 2025 - DOI: 10.1002/ijc.35372, </a:t>
            </a:r>
            <a:br>
              <a:rPr lang="de-DE" sz="2400" dirty="0">
                <a:solidFill>
                  <a:srgbClr val="022251"/>
                </a:solidFill>
              </a:rPr>
            </a:br>
            <a:r>
              <a:rPr lang="de-DE" sz="2400" baseline="30000" dirty="0">
                <a:solidFill>
                  <a:srgbClr val="022251"/>
                </a:solidFill>
              </a:rPr>
              <a:t>3 </a:t>
            </a:r>
            <a:r>
              <a:rPr lang="de-DE" sz="2400" dirty="0">
                <a:solidFill>
                  <a:srgbClr val="022251"/>
                </a:solidFill>
              </a:rPr>
              <a:t>Stang et al. 2026 - DOI: 10.3390/curroncol33020101, </a:t>
            </a:r>
            <a:br>
              <a:rPr lang="de-DE" sz="2400" dirty="0">
                <a:solidFill>
                  <a:srgbClr val="022251"/>
                </a:solidFill>
              </a:rPr>
            </a:br>
            <a:r>
              <a:rPr lang="de-DE" sz="2400" baseline="30000" dirty="0">
                <a:solidFill>
                  <a:srgbClr val="022251"/>
                </a:solidFill>
              </a:rPr>
              <a:t>4 </a:t>
            </a:r>
            <a:r>
              <a:rPr lang="de-DE" sz="2400" dirty="0">
                <a:solidFill>
                  <a:srgbClr val="022251"/>
                </a:solidFill>
              </a:rPr>
              <a:t>Szentkiralyi et al. (in Arbeit)</a:t>
            </a:r>
            <a:endParaRPr lang="de-DE" sz="24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5DAB89B-3F5D-7BDB-5C06-7397BA0839AC}"/>
              </a:ext>
            </a:extLst>
          </p:cNvPr>
          <p:cNvSpPr txBox="1"/>
          <p:nvPr/>
        </p:nvSpPr>
        <p:spPr>
          <a:xfrm>
            <a:off x="720144" y="40004145"/>
            <a:ext cx="15131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595"/>
              </a:spcBef>
            </a:pPr>
            <a:r>
              <a:rPr lang="en-US" sz="2800" b="1" i="1" dirty="0">
                <a:solidFill>
                  <a:srgbClr val="003064"/>
                </a:solidFill>
              </a:rPr>
              <a:t>Abb. 1 </a:t>
            </a:r>
            <a:r>
              <a:rPr lang="de-DE" sz="2800" b="1" i="1" dirty="0">
                <a:solidFill>
                  <a:srgbClr val="003064"/>
                </a:solidFill>
              </a:rPr>
              <a:t> </a:t>
            </a:r>
            <a:r>
              <a:rPr lang="en-US" sz="2800" i="1" dirty="0" err="1">
                <a:solidFill>
                  <a:srgbClr val="022251"/>
                </a:solidFill>
              </a:rPr>
              <a:t>Verteilung</a:t>
            </a:r>
            <a:r>
              <a:rPr lang="en-US" sz="2800" i="1" dirty="0">
                <a:solidFill>
                  <a:srgbClr val="022251"/>
                </a:solidFill>
              </a:rPr>
              <a:t> der NEN-</a:t>
            </a:r>
            <a:r>
              <a:rPr lang="en-US" sz="2800" i="1" dirty="0" err="1">
                <a:solidFill>
                  <a:srgbClr val="022251"/>
                </a:solidFill>
              </a:rPr>
              <a:t>Subgruppen</a:t>
            </a:r>
            <a:r>
              <a:rPr lang="en-US" sz="2800" i="1" dirty="0">
                <a:solidFill>
                  <a:srgbClr val="022251"/>
                </a:solidFill>
              </a:rPr>
              <a:t>, 2022-2024</a:t>
            </a:r>
            <a:endParaRPr lang="de-DE" sz="2800" i="1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3368C07-560C-534A-6307-853708C018D1}"/>
              </a:ext>
            </a:extLst>
          </p:cNvPr>
          <p:cNvSpPr txBox="1"/>
          <p:nvPr/>
        </p:nvSpPr>
        <p:spPr>
          <a:xfrm>
            <a:off x="706034" y="12184434"/>
            <a:ext cx="14039454" cy="618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02060"/>
                </a:solidFill>
              </a:rPr>
              <a:t>Datenbasis: 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</a:rPr>
              <a:t>Bundesweiter Datensatz des Zentrums für Krebsregisterdaten; Lunge: nur NRW Daten</a:t>
            </a:r>
            <a:endParaRPr lang="de-DE" sz="2800" dirty="0">
              <a:solidFill>
                <a:schemeClr val="accent5">
                  <a:lumMod val="50000"/>
                </a:schemeClr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02060"/>
                </a:solidFill>
              </a:rPr>
              <a:t>Diagnosejahre: 2009-2024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rgbClr val="002060"/>
                </a:solidFill>
              </a:rPr>
              <a:t>ICD-10: 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Lunge: C34; Pankreas: C25; Ösophagus: C15, C16.0; Kolorektal: C18-C20, </a:t>
            </a:r>
            <a:b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ohne C18.1 (Appendix)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 err="1">
                <a:solidFill>
                  <a:schemeClr val="accent5">
                    <a:lumMod val="50000"/>
                  </a:schemeClr>
                </a:solidFill>
              </a:rPr>
              <a:t>Morphologie:</a:t>
            </a:r>
            <a:r>
              <a:rPr lang="de-DE" sz="2800" baseline="30000" dirty="0" err="1">
                <a:solidFill>
                  <a:schemeClr val="accent5">
                    <a:lumMod val="50000"/>
                  </a:schemeClr>
                </a:solidFill>
              </a:rPr>
              <a:t>a,b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accent5">
                    <a:lumMod val="50000"/>
                  </a:schemeClr>
                </a:solidFill>
              </a:rPr>
              <a:t>Lunge: 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NET: 8240, 8249; NEC: 8041-8044, 8013, 8246; </a:t>
            </a:r>
            <a:r>
              <a:rPr lang="de-DE" sz="28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MiNEN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8244, 8045. 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Pankreas: NET: 8150-8156, 8240, 8241, 8249; NEC: 8041, 8013, 8246; </a:t>
            </a:r>
            <a:r>
              <a:rPr lang="de-DE" sz="28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MiNEN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8154, 8244, 8245. 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Ösophagus: NET: 8240-8242, 8249; NEC: 8041, 8013, 8246; </a:t>
            </a:r>
            <a:r>
              <a:rPr lang="de-DE" sz="28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MiNEN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8244, 8154. 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Kolon + Rektum: NET: 8240, 8241, 8249, 8152; NEC: 8041, 8013, 8246; </a:t>
            </a:r>
            <a:r>
              <a:rPr lang="de-DE" sz="28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MiNEN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8244, 8245, 8154.</a:t>
            </a:r>
            <a:endParaRPr lang="de-DE" sz="2800" dirty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Altersstandardisierte 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</a:rPr>
              <a:t>Inzidenzrate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nach dem altem Europastandard, pro 1.000.000 Personen</a:t>
            </a:r>
            <a:endParaRPr lang="de-DE" sz="2800" dirty="0">
              <a:solidFill>
                <a:schemeClr val="accent5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Relatives 5-Jahres-Überleben für die Kalenderperiode 2020-2024 mittels Periodenansatz</a:t>
            </a:r>
            <a:endParaRPr lang="de-DE" sz="2800" dirty="0">
              <a:solidFill>
                <a:srgbClr val="002060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1089559-4C17-F282-6004-0F0A885FBB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2" y="33077292"/>
            <a:ext cx="13906576" cy="6953288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8F626C06-2765-646A-A0B6-06E9453A9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496" y="21126450"/>
            <a:ext cx="13832716" cy="8137753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E9B4DFA-F031-F658-0791-C8D24EC536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495" y="6502746"/>
            <a:ext cx="13832716" cy="1381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5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1036</Words>
  <Application>Microsoft Office PowerPoint</Application>
  <PresentationFormat>Benutzerdefiniert</PresentationFormat>
  <Paragraphs>126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Kern, Julia</dc:creator>
  <cp:lastModifiedBy>Bisani, Ina</cp:lastModifiedBy>
  <cp:revision>215</cp:revision>
  <dcterms:created xsi:type="dcterms:W3CDTF">2024-06-06T16:13:58Z</dcterms:created>
  <dcterms:modified xsi:type="dcterms:W3CDTF">2026-09-11T04:55:25Z</dcterms:modified>
</cp:coreProperties>
</file>