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30240288" cy="42767250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26" userDrawn="1">
          <p15:clr>
            <a:srgbClr val="A4A3A4"/>
          </p15:clr>
        </p15:guide>
        <p15:guide id="2" pos="952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4000E1F-0764-F5F7-2A49-8D967B665B98}" name="Erik Grotelüschen" initials="EG" userId="S::erik.grotelueschen@student.medicalschool-hamburg.de::106d3c97-38aa-4de3-9020-78c995bec467" providerId="AD"/>
  <p188:author id="{C220908A-1F37-E129-1FBF-A351CE28BB10}" name="Kevin Claaßen MSH Hamburg" initials="KC" userId="S::kevin.claassen@medicalschool-hamburg.de::553ae0e4-a8ad-4bf4-bb72-00e0fd878ca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64"/>
    <a:srgbClr val="D6F0F2"/>
    <a:srgbClr val="00A8B4"/>
    <a:srgbClr val="EAEAF1"/>
    <a:srgbClr val="ACACAC"/>
    <a:srgbClr val="000000"/>
    <a:srgbClr val="E2001A"/>
    <a:srgbClr val="009036"/>
    <a:srgbClr val="E1C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36" y="-8790"/>
      </p:cViewPr>
      <p:guideLst>
        <p:guide orient="horz" pos="12926"/>
        <p:guide pos="95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9" descr="LKR_Verlauf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1731992"/>
            <a:ext cx="30261609" cy="1115666"/>
          </a:xfrm>
          <a:prstGeom prst="rect">
            <a:avLst/>
          </a:prstGeom>
        </p:spPr>
      </p:pic>
      <p:sp>
        <p:nvSpPr>
          <p:cNvPr id="9" name="Inhaltsplatzhalter 2"/>
          <p:cNvSpPr txBox="1">
            <a:spLocks/>
          </p:cNvSpPr>
          <p:nvPr userDrawn="1"/>
        </p:nvSpPr>
        <p:spPr>
          <a:xfrm>
            <a:off x="720144" y="15430500"/>
            <a:ext cx="28800000" cy="18522616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sp>
        <p:nvSpPr>
          <p:cNvPr id="10" name="Inhaltsplatzhalter 2"/>
          <p:cNvSpPr txBox="1">
            <a:spLocks/>
          </p:cNvSpPr>
          <p:nvPr userDrawn="1"/>
        </p:nvSpPr>
        <p:spPr>
          <a:xfrm>
            <a:off x="720146" y="34275423"/>
            <a:ext cx="17615980" cy="5765672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sp>
        <p:nvSpPr>
          <p:cNvPr id="11" name="Inhaltsplatzhalter 2"/>
          <p:cNvSpPr txBox="1">
            <a:spLocks/>
          </p:cNvSpPr>
          <p:nvPr userDrawn="1"/>
        </p:nvSpPr>
        <p:spPr>
          <a:xfrm>
            <a:off x="730702" y="6422653"/>
            <a:ext cx="14040000" cy="8531596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sp>
        <p:nvSpPr>
          <p:cNvPr id="12" name="Inhaltsplatzhalter 2"/>
          <p:cNvSpPr txBox="1">
            <a:spLocks/>
          </p:cNvSpPr>
          <p:nvPr userDrawn="1"/>
        </p:nvSpPr>
        <p:spPr>
          <a:xfrm>
            <a:off x="15481453" y="6422652"/>
            <a:ext cx="14040000" cy="8531597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9086" y="883067"/>
            <a:ext cx="5719250" cy="1020190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4DD33AE-A494-CC4F-1A3B-364F6F56725E}"/>
              </a:ext>
            </a:extLst>
          </p:cNvPr>
          <p:cNvSpPr txBox="1">
            <a:spLocks/>
          </p:cNvSpPr>
          <p:nvPr userDrawn="1"/>
        </p:nvSpPr>
        <p:spPr>
          <a:xfrm>
            <a:off x="18841453" y="34275422"/>
            <a:ext cx="10678690" cy="6524786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</p:spTree>
    <p:extLst>
      <p:ext uri="{BB962C8B-B14F-4D97-AF65-F5344CB8AC3E}">
        <p14:creationId xmlns:p14="http://schemas.microsoft.com/office/powerpoint/2010/main" val="3700285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9" descr="LKR_Verlauf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1731992"/>
            <a:ext cx="30261609" cy="1115666"/>
          </a:xfrm>
          <a:prstGeom prst="rect">
            <a:avLst/>
          </a:prstGeom>
        </p:spPr>
      </p:pic>
      <p:sp>
        <p:nvSpPr>
          <p:cNvPr id="11" name="Inhaltsplatzhalter 2"/>
          <p:cNvSpPr txBox="1">
            <a:spLocks/>
          </p:cNvSpPr>
          <p:nvPr userDrawn="1"/>
        </p:nvSpPr>
        <p:spPr>
          <a:xfrm>
            <a:off x="730702" y="6422653"/>
            <a:ext cx="14040000" cy="34130209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sp>
        <p:nvSpPr>
          <p:cNvPr id="12" name="Inhaltsplatzhalter 2"/>
          <p:cNvSpPr txBox="1">
            <a:spLocks/>
          </p:cNvSpPr>
          <p:nvPr userDrawn="1"/>
        </p:nvSpPr>
        <p:spPr>
          <a:xfrm>
            <a:off x="15481453" y="6422653"/>
            <a:ext cx="14040000" cy="34130209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9086" y="883067"/>
            <a:ext cx="5719250" cy="10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75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944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0662125"/>
            <a:ext cx="26082248" cy="17789985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28620410"/>
            <a:ext cx="26082248" cy="9355333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/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75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2221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384800"/>
            <a:ext cx="12852122" cy="2713542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384800"/>
            <a:ext cx="12852122" cy="2713542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176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276970"/>
            <a:ext cx="26082248" cy="826635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0483919"/>
            <a:ext cx="12793057" cy="513800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5621926"/>
            <a:ext cx="12793057" cy="2297750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0483919"/>
            <a:ext cx="12856061" cy="513800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5621926"/>
            <a:ext cx="12856061" cy="2297750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321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2423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6644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51150"/>
            <a:ext cx="9753280" cy="9979025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157701"/>
            <a:ext cx="15309146" cy="30392467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830175"/>
            <a:ext cx="9753280" cy="23769486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5932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51150"/>
            <a:ext cx="9753280" cy="9979025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6157701"/>
            <a:ext cx="15309146" cy="30392467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830175"/>
            <a:ext cx="9753280" cy="23769486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0383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8019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276960"/>
            <a:ext cx="6520562" cy="3624326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276960"/>
            <a:ext cx="19183683" cy="3624326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6324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276970"/>
            <a:ext cx="26082248" cy="8266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384800"/>
            <a:ext cx="26082248" cy="27135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39638914"/>
            <a:ext cx="6804065" cy="22769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39638914"/>
            <a:ext cx="10206097" cy="22769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39638914"/>
            <a:ext cx="6804065" cy="22769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86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hteck: abgerundete Ecken 39">
            <a:extLst>
              <a:ext uri="{FF2B5EF4-FFF2-40B4-BE49-F238E27FC236}">
                <a16:creationId xmlns:a16="http://schemas.microsoft.com/office/drawing/2014/main" id="{3DB0240E-A153-1D95-DEB1-65E58DC71AA3}"/>
              </a:ext>
            </a:extLst>
          </p:cNvPr>
          <p:cNvSpPr/>
          <p:nvPr/>
        </p:nvSpPr>
        <p:spPr>
          <a:xfrm>
            <a:off x="25948669" y="35223257"/>
            <a:ext cx="3213201" cy="5199370"/>
          </a:xfrm>
          <a:prstGeom prst="roundRect">
            <a:avLst/>
          </a:prstGeom>
          <a:solidFill>
            <a:srgbClr val="00A8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Rechteck: abgerundete Ecken 40">
            <a:extLst>
              <a:ext uri="{FF2B5EF4-FFF2-40B4-BE49-F238E27FC236}">
                <a16:creationId xmlns:a16="http://schemas.microsoft.com/office/drawing/2014/main" id="{3905E419-FB8E-FE19-41D3-052803CD8F35}"/>
              </a:ext>
            </a:extLst>
          </p:cNvPr>
          <p:cNvSpPr/>
          <p:nvPr/>
        </p:nvSpPr>
        <p:spPr>
          <a:xfrm>
            <a:off x="26076665" y="37838227"/>
            <a:ext cx="2957209" cy="2474689"/>
          </a:xfrm>
          <a:prstGeom prst="roundRect">
            <a:avLst/>
          </a:prstGeom>
          <a:solidFill>
            <a:srgbClr val="D6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AAC5E447-30F0-FD4C-29F1-42D5D805F003}"/>
              </a:ext>
            </a:extLst>
          </p:cNvPr>
          <p:cNvSpPr txBox="1"/>
          <p:nvPr/>
        </p:nvSpPr>
        <p:spPr>
          <a:xfrm>
            <a:off x="26087329" y="37747416"/>
            <a:ext cx="2942037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solidFill>
                  <a:srgbClr val="003064"/>
                </a:solidFill>
              </a:rPr>
              <a:t>Auswertung von Krankheitsverlauf, leitliniengerechter Versorgung und Therapie-Outcomes </a:t>
            </a:r>
            <a:endParaRPr lang="de-DE" sz="2800" b="1" dirty="0">
              <a:solidFill>
                <a:srgbClr val="003064"/>
              </a:solidFill>
            </a:endParaRPr>
          </a:p>
          <a:p>
            <a:pPr algn="ctr"/>
            <a:endParaRPr lang="de-DE" dirty="0"/>
          </a:p>
        </p:txBody>
      </p:sp>
      <p:sp>
        <p:nvSpPr>
          <p:cNvPr id="14" name="Rechteck 13"/>
          <p:cNvSpPr/>
          <p:nvPr/>
        </p:nvSpPr>
        <p:spPr>
          <a:xfrm>
            <a:off x="720144" y="41096010"/>
            <a:ext cx="28800000" cy="650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3600" dirty="0">
                <a:solidFill>
                  <a:srgbClr val="003064"/>
                </a:solidFill>
              </a:rPr>
              <a:t>Kontakt: erik.grotelueschen@student.medicalschool-hamburg.de    www.landeskrebsregister.nrw</a:t>
            </a:r>
          </a:p>
        </p:txBody>
      </p:sp>
      <p:sp>
        <p:nvSpPr>
          <p:cNvPr id="15" name="Titel 1"/>
          <p:cNvSpPr txBox="1">
            <a:spLocks/>
          </p:cNvSpPr>
          <p:nvPr/>
        </p:nvSpPr>
        <p:spPr>
          <a:xfrm>
            <a:off x="720144" y="838995"/>
            <a:ext cx="18964856" cy="36818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30240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4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6600" b="1" dirty="0">
                <a:solidFill>
                  <a:srgbClr val="022251"/>
                </a:solidFill>
                <a:latin typeface="+mn-lt"/>
              </a:rPr>
              <a:t>Fallzahlen und zeitliche Trends in der Befundung</a:t>
            </a:r>
          </a:p>
          <a:p>
            <a:pPr algn="l"/>
            <a:r>
              <a:rPr lang="de-DE" sz="6600" b="1" dirty="0" err="1">
                <a:solidFill>
                  <a:srgbClr val="022251"/>
                </a:solidFill>
                <a:latin typeface="+mn-lt"/>
              </a:rPr>
              <a:t>intraduktaler</a:t>
            </a:r>
            <a:r>
              <a:rPr lang="de-DE" sz="6600" b="1" dirty="0">
                <a:solidFill>
                  <a:srgbClr val="022251"/>
                </a:solidFill>
                <a:latin typeface="+mn-lt"/>
              </a:rPr>
              <a:t> und </a:t>
            </a:r>
            <a:r>
              <a:rPr lang="de-DE" sz="6600" b="1" dirty="0" err="1">
                <a:solidFill>
                  <a:srgbClr val="022251"/>
                </a:solidFill>
                <a:latin typeface="+mn-lt"/>
              </a:rPr>
              <a:t>kribriformer</a:t>
            </a:r>
            <a:r>
              <a:rPr lang="de-DE" sz="6600" b="1" dirty="0">
                <a:solidFill>
                  <a:srgbClr val="022251"/>
                </a:solidFill>
                <a:latin typeface="+mn-lt"/>
              </a:rPr>
              <a:t> Läsionen der Prostata</a:t>
            </a:r>
          </a:p>
          <a:p>
            <a:pPr algn="l"/>
            <a:r>
              <a:rPr lang="de-DE" sz="4400" b="1" dirty="0">
                <a:solidFill>
                  <a:srgbClr val="022251"/>
                </a:solidFill>
                <a:latin typeface="+mn-lt"/>
              </a:rPr>
              <a:t>Eine Text Mining-Analyse anhand von Pathologiebefunden </a:t>
            </a:r>
          </a:p>
          <a:p>
            <a:pPr algn="l"/>
            <a:r>
              <a:rPr lang="de-DE" sz="4400" b="1" dirty="0">
                <a:solidFill>
                  <a:srgbClr val="022251"/>
                </a:solidFill>
                <a:latin typeface="+mn-lt"/>
              </a:rPr>
              <a:t>des Landeskrebsregisters Nordrhein-Westfalen</a:t>
            </a:r>
          </a:p>
          <a:p>
            <a:pPr algn="l"/>
            <a:endParaRPr lang="de-DE" sz="6600" b="1" dirty="0">
              <a:solidFill>
                <a:srgbClr val="022251"/>
              </a:solidFill>
              <a:latin typeface="+mn-lt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720144" y="3951125"/>
            <a:ext cx="28800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>
                <a:solidFill>
                  <a:srgbClr val="022251"/>
                </a:solidFill>
              </a:rPr>
              <a:t>Erik Grotelüschen</a:t>
            </a:r>
            <a:r>
              <a:rPr lang="de-DE" sz="4400" baseline="30000" dirty="0">
                <a:solidFill>
                  <a:srgbClr val="022251"/>
                </a:solidFill>
              </a:rPr>
              <a:t>1</a:t>
            </a:r>
            <a:r>
              <a:rPr lang="de-DE" sz="4400" dirty="0">
                <a:solidFill>
                  <a:srgbClr val="022251"/>
                </a:solidFill>
              </a:rPr>
              <a:t>, Glen Kristiansen</a:t>
            </a:r>
            <a:r>
              <a:rPr lang="de-DE" sz="4400" baseline="30000" dirty="0">
                <a:solidFill>
                  <a:srgbClr val="022251"/>
                </a:solidFill>
              </a:rPr>
              <a:t>2</a:t>
            </a:r>
            <a:r>
              <a:rPr lang="de-DE" sz="4400" dirty="0">
                <a:solidFill>
                  <a:srgbClr val="022251"/>
                </a:solidFill>
              </a:rPr>
              <a:t>, Andreas Stang</a:t>
            </a:r>
            <a:r>
              <a:rPr lang="de-DE" sz="4400" baseline="30000" dirty="0">
                <a:solidFill>
                  <a:srgbClr val="022251"/>
                </a:solidFill>
              </a:rPr>
              <a:t>3</a:t>
            </a:r>
            <a:r>
              <a:rPr lang="de-DE" sz="4400" dirty="0">
                <a:solidFill>
                  <a:srgbClr val="022251"/>
                </a:solidFill>
              </a:rPr>
              <a:t>, Florian Oesterling</a:t>
            </a:r>
            <a:r>
              <a:rPr lang="de-DE" sz="4400" baseline="30000" dirty="0">
                <a:solidFill>
                  <a:srgbClr val="022251"/>
                </a:solidFill>
              </a:rPr>
              <a:t>3</a:t>
            </a:r>
            <a:r>
              <a:rPr lang="de-DE" sz="4400" dirty="0">
                <a:solidFill>
                  <a:srgbClr val="022251"/>
                </a:solidFill>
              </a:rPr>
              <a:t>, Hiltraud Kajüter</a:t>
            </a:r>
            <a:r>
              <a:rPr lang="de-DE" sz="4400" baseline="30000" dirty="0">
                <a:solidFill>
                  <a:srgbClr val="022251"/>
                </a:solidFill>
              </a:rPr>
              <a:t>3</a:t>
            </a:r>
            <a:r>
              <a:rPr lang="de-DE" sz="4400" dirty="0">
                <a:solidFill>
                  <a:srgbClr val="022251"/>
                </a:solidFill>
              </a:rPr>
              <a:t>, </a:t>
            </a:r>
          </a:p>
          <a:p>
            <a:r>
              <a:rPr lang="de-DE" sz="4400" dirty="0">
                <a:solidFill>
                  <a:srgbClr val="022251"/>
                </a:solidFill>
              </a:rPr>
              <a:t>Viktor Pfaffenrot</a:t>
            </a:r>
            <a:r>
              <a:rPr lang="de-DE" sz="4400" baseline="30000" dirty="0">
                <a:solidFill>
                  <a:srgbClr val="022251"/>
                </a:solidFill>
              </a:rPr>
              <a:t>3</a:t>
            </a:r>
            <a:r>
              <a:rPr lang="de-DE" sz="4400" dirty="0">
                <a:solidFill>
                  <a:srgbClr val="022251"/>
                </a:solidFill>
              </a:rPr>
              <a:t>, Dominic Loof</a:t>
            </a:r>
            <a:r>
              <a:rPr lang="de-DE" sz="4400" baseline="30000" dirty="0">
                <a:solidFill>
                  <a:srgbClr val="022251"/>
                </a:solidFill>
              </a:rPr>
              <a:t>1</a:t>
            </a:r>
            <a:r>
              <a:rPr lang="de-DE" sz="4400" dirty="0">
                <a:solidFill>
                  <a:srgbClr val="022251"/>
                </a:solidFill>
              </a:rPr>
              <a:t> &amp; Kevin Claaßen</a:t>
            </a:r>
            <a:r>
              <a:rPr lang="de-DE" sz="4400" baseline="30000" dirty="0">
                <a:solidFill>
                  <a:srgbClr val="022251"/>
                </a:solidFill>
              </a:rPr>
              <a:t>1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720144" y="5520953"/>
            <a:ext cx="288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aseline="30000" dirty="0">
                <a:solidFill>
                  <a:srgbClr val="003064"/>
                </a:solidFill>
              </a:rPr>
              <a:t>1</a:t>
            </a:r>
            <a:r>
              <a:rPr lang="de-DE" sz="3600" dirty="0">
                <a:solidFill>
                  <a:srgbClr val="003064"/>
                </a:solidFill>
              </a:rPr>
              <a:t>MSH </a:t>
            </a:r>
            <a:r>
              <a:rPr lang="de-DE" sz="3600" dirty="0" err="1">
                <a:solidFill>
                  <a:srgbClr val="003064"/>
                </a:solidFill>
              </a:rPr>
              <a:t>Medicalschool</a:t>
            </a:r>
            <a:r>
              <a:rPr lang="de-DE" sz="3600" dirty="0">
                <a:solidFill>
                  <a:srgbClr val="003064"/>
                </a:solidFill>
              </a:rPr>
              <a:t> Hamburg, Fakultät Humanmedizin   </a:t>
            </a:r>
            <a:r>
              <a:rPr lang="de-DE" sz="3600" baseline="30000" dirty="0">
                <a:solidFill>
                  <a:srgbClr val="003064"/>
                </a:solidFill>
              </a:rPr>
              <a:t>2</a:t>
            </a:r>
            <a:r>
              <a:rPr lang="de-DE" sz="3600" dirty="0">
                <a:solidFill>
                  <a:srgbClr val="003064"/>
                </a:solidFill>
              </a:rPr>
              <a:t>Institut für Pathologie, Universitätsklinikum Bonn   </a:t>
            </a:r>
            <a:r>
              <a:rPr lang="de-DE" sz="3600" baseline="30000" dirty="0">
                <a:solidFill>
                  <a:srgbClr val="003064"/>
                </a:solidFill>
              </a:rPr>
              <a:t>3</a:t>
            </a:r>
            <a:r>
              <a:rPr lang="de-DE" sz="3600" dirty="0">
                <a:solidFill>
                  <a:srgbClr val="003064"/>
                </a:solidFill>
              </a:rPr>
              <a:t>Landeskrebsregister NRW, Bochum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15907131" y="6563981"/>
            <a:ext cx="10019919" cy="75713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spcBef>
                <a:spcPts val="1191"/>
              </a:spcBef>
              <a:spcAft>
                <a:spcPts val="1191"/>
              </a:spcAft>
            </a:pPr>
            <a:r>
              <a:rPr lang="de-DE" sz="4400" b="1" dirty="0">
                <a:solidFill>
                  <a:srgbClr val="022251"/>
                </a:solidFill>
              </a:rPr>
              <a:t>Methodik</a:t>
            </a:r>
          </a:p>
          <a:p>
            <a:r>
              <a:rPr lang="de-DE" sz="3600" dirty="0">
                <a:solidFill>
                  <a:srgbClr val="022251"/>
                </a:solidFill>
              </a:rPr>
              <a:t>1) Fallauswahl mit Einschlusskriterien: Wohnsitz NRW, ab 18 Jahre, Diagnosezeitraum 2016-2025</a:t>
            </a:r>
          </a:p>
          <a:p>
            <a:endParaRPr lang="de-DE" sz="3600" dirty="0">
              <a:solidFill>
                <a:srgbClr val="022251"/>
              </a:solidFill>
            </a:endParaRPr>
          </a:p>
          <a:p>
            <a:r>
              <a:rPr lang="de-DE" sz="3600" dirty="0">
                <a:solidFill>
                  <a:srgbClr val="022251"/>
                </a:solidFill>
              </a:rPr>
              <a:t>2) </a:t>
            </a:r>
            <a:r>
              <a:rPr lang="de-DE" sz="3600" dirty="0" err="1">
                <a:solidFill>
                  <a:srgbClr val="022251"/>
                </a:solidFill>
              </a:rPr>
              <a:t>Stringsuche</a:t>
            </a:r>
            <a:r>
              <a:rPr lang="de-DE" sz="3600" dirty="0">
                <a:solidFill>
                  <a:srgbClr val="022251"/>
                </a:solidFill>
              </a:rPr>
              <a:t> durch Algorithmus basierend auf best-match Volltextsuche in Pathologiebefunden</a:t>
            </a:r>
          </a:p>
          <a:p>
            <a:endParaRPr lang="de-DE" sz="3600" dirty="0">
              <a:solidFill>
                <a:srgbClr val="022251"/>
              </a:solidFill>
            </a:endParaRPr>
          </a:p>
          <a:p>
            <a:r>
              <a:rPr lang="de-DE" sz="3600" dirty="0">
                <a:solidFill>
                  <a:srgbClr val="022251"/>
                </a:solidFill>
              </a:rPr>
              <a:t>3) Auswertung </a:t>
            </a:r>
            <a:r>
              <a:rPr lang="de-DE" sz="3600" dirty="0" err="1">
                <a:solidFill>
                  <a:srgbClr val="022251"/>
                </a:solidFill>
              </a:rPr>
              <a:t>suchtermpositiver</a:t>
            </a:r>
            <a:r>
              <a:rPr lang="de-DE" sz="3600" dirty="0">
                <a:solidFill>
                  <a:srgbClr val="022251"/>
                </a:solidFill>
              </a:rPr>
              <a:t> Prostatakarzinomfälle (IDC, </a:t>
            </a:r>
            <a:r>
              <a:rPr lang="de-DE" sz="3600" dirty="0" err="1">
                <a:solidFill>
                  <a:srgbClr val="022251"/>
                </a:solidFill>
              </a:rPr>
              <a:t>intraductal</a:t>
            </a:r>
            <a:r>
              <a:rPr lang="de-DE" sz="3600" dirty="0">
                <a:solidFill>
                  <a:srgbClr val="022251"/>
                </a:solidFill>
              </a:rPr>
              <a:t>, </a:t>
            </a:r>
            <a:r>
              <a:rPr lang="de-DE" sz="3600" dirty="0" err="1">
                <a:solidFill>
                  <a:srgbClr val="022251"/>
                </a:solidFill>
              </a:rPr>
              <a:t>kribriform</a:t>
            </a:r>
            <a:r>
              <a:rPr lang="de-DE" sz="3600" dirty="0">
                <a:solidFill>
                  <a:srgbClr val="022251"/>
                </a:solidFill>
              </a:rPr>
              <a:t>, </a:t>
            </a:r>
            <a:r>
              <a:rPr lang="de-DE" sz="3600" dirty="0" err="1">
                <a:solidFill>
                  <a:srgbClr val="022251"/>
                </a:solidFill>
              </a:rPr>
              <a:t>cribriform</a:t>
            </a:r>
            <a:r>
              <a:rPr lang="de-DE" sz="3600" dirty="0">
                <a:solidFill>
                  <a:srgbClr val="022251"/>
                </a:solidFill>
              </a:rPr>
              <a:t> und ohne Negation davor oder danach)</a:t>
            </a:r>
          </a:p>
          <a:p>
            <a:endParaRPr lang="de-DE" sz="3600" dirty="0">
              <a:solidFill>
                <a:srgbClr val="022251"/>
              </a:solidFill>
            </a:endParaRPr>
          </a:p>
          <a:p>
            <a:r>
              <a:rPr lang="de-DE" sz="3600" dirty="0">
                <a:solidFill>
                  <a:srgbClr val="022251"/>
                </a:solidFill>
              </a:rPr>
              <a:t>4) Stratifizierung nach Altersgruppe, ISUP-Gruppe und </a:t>
            </a:r>
            <a:r>
              <a:rPr lang="de-DE" sz="3600" dirty="0" err="1">
                <a:solidFill>
                  <a:srgbClr val="022251"/>
                </a:solidFill>
              </a:rPr>
              <a:t>Meldertyp</a:t>
            </a:r>
            <a:endParaRPr lang="de-DE" sz="3600" dirty="0">
              <a:solidFill>
                <a:srgbClr val="022251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886453" y="34919386"/>
            <a:ext cx="17070519" cy="681725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68050" indent="-568050" algn="just"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03064"/>
                </a:solidFill>
              </a:rPr>
              <a:t>Berücksichtigung von IDC-P und kribriformen Wachstums für Risikostratifizierung und Therapieentscheidung notwendig</a:t>
            </a:r>
            <a:endParaRPr lang="de-DE" sz="3600" baseline="30000" dirty="0">
              <a:solidFill>
                <a:srgbClr val="003064"/>
              </a:solidFill>
            </a:endParaRPr>
          </a:p>
          <a:p>
            <a:pPr marL="568050" indent="-568050" algn="just"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03064"/>
                </a:solidFill>
              </a:rPr>
              <a:t>zunehmende Befundung von IDC-P als Ausdruck stärkerer pathologischer Sensibilisierung – eine biologische Inzidenzzunahme lässt sich daraus nicht ableiten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03064"/>
                </a:solidFill>
              </a:rPr>
              <a:t>Bildung Gleason-Score anlassübergreifend (</a:t>
            </a:r>
            <a:r>
              <a:rPr lang="de-DE" sz="3600" dirty="0" err="1">
                <a:solidFill>
                  <a:srgbClr val="003064"/>
                </a:solidFill>
              </a:rPr>
              <a:t>Resektat</a:t>
            </a:r>
            <a:r>
              <a:rPr lang="de-DE" sz="3600" dirty="0">
                <a:solidFill>
                  <a:srgbClr val="003064"/>
                </a:solidFill>
              </a:rPr>
              <a:t> gegenüber  Biopsie priorisiert)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03064"/>
                </a:solidFill>
              </a:rPr>
              <a:t>Primärfälle weitestgehend vollzählig; Ergebnisse für 2025 aufgrund ausstehender Verlaufsmeldungen und Pathologiebefunde jedoch vorläufig 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de-DE" sz="3600" dirty="0">
                <a:solidFill>
                  <a:srgbClr val="003064"/>
                </a:solidFill>
              </a:rPr>
              <a:t>IDC-P und kribriformes Wachstum können in sehr seltenen Fällen gemeinsam auftreten, dadurch Fallzahlen nicht addierbar</a:t>
            </a:r>
          </a:p>
          <a:p>
            <a:pPr lvl="0"/>
            <a:endParaRPr lang="de-DE" sz="3600" dirty="0"/>
          </a:p>
          <a:p>
            <a:pPr lvl="0"/>
            <a:endParaRPr lang="de-DE" sz="3600" dirty="0"/>
          </a:p>
          <a:p>
            <a:endParaRPr lang="en-US" sz="3600" dirty="0">
              <a:solidFill>
                <a:srgbClr val="02225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0" y="0"/>
            <a:ext cx="30240288" cy="42767250"/>
          </a:xfrm>
          <a:prstGeom prst="rect">
            <a:avLst/>
          </a:prstGeom>
          <a:noFill/>
          <a:ln>
            <a:solidFill>
              <a:srgbClr val="00306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8945214-EAB0-E177-0759-BF31AE0FE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330" y="26299371"/>
            <a:ext cx="12080506" cy="660652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6A971E31-B6E3-B1EC-5E42-03948AF7C61E}"/>
              </a:ext>
            </a:extLst>
          </p:cNvPr>
          <p:cNvSpPr txBox="1"/>
          <p:nvPr/>
        </p:nvSpPr>
        <p:spPr>
          <a:xfrm>
            <a:off x="2015290" y="32949218"/>
            <a:ext cx="120456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3064"/>
                </a:solidFill>
              </a:rPr>
              <a:t>Abb. 3 Prostatakarzinom-Fallzahlen nach histologischer Subgruppe (</a:t>
            </a:r>
            <a:r>
              <a:rPr lang="de-DE" sz="2800" dirty="0" err="1">
                <a:solidFill>
                  <a:srgbClr val="003064"/>
                </a:solidFill>
              </a:rPr>
              <a:t>suchtermpositiv</a:t>
            </a:r>
            <a:r>
              <a:rPr lang="de-DE" sz="2800" dirty="0">
                <a:solidFill>
                  <a:srgbClr val="003064"/>
                </a:solidFill>
              </a:rPr>
              <a:t>) und Altersgruppe, Y-Achse log-skaliert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3CD1948-C198-AC91-0A00-11A3DA8FC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6452" y="26307180"/>
            <a:ext cx="12080506" cy="6606525"/>
          </a:xfrm>
          <a:prstGeom prst="rect">
            <a:avLst/>
          </a:prstGeom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id="{E38B3483-D1AE-92C6-E295-2B4F5A074D9E}"/>
              </a:ext>
            </a:extLst>
          </p:cNvPr>
          <p:cNvSpPr txBox="1"/>
          <p:nvPr/>
        </p:nvSpPr>
        <p:spPr>
          <a:xfrm>
            <a:off x="15973553" y="32914172"/>
            <a:ext cx="120456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3064"/>
                </a:solidFill>
              </a:rPr>
              <a:t>Abb. 4 Prostatakarzinom-Fallzahlen nach histologischer Subgruppe (</a:t>
            </a:r>
            <a:r>
              <a:rPr lang="de-DE" sz="2800" dirty="0" err="1">
                <a:solidFill>
                  <a:srgbClr val="003064"/>
                </a:solidFill>
              </a:rPr>
              <a:t>suchtermpositiv</a:t>
            </a:r>
            <a:r>
              <a:rPr lang="de-DE" sz="2800" dirty="0">
                <a:solidFill>
                  <a:srgbClr val="003064"/>
                </a:solidFill>
              </a:rPr>
              <a:t>) und ISUP-Graduierungsgruppe, Y-Achse log-skaliert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D1213302-C724-6E65-0878-DDD1333D7783}"/>
              </a:ext>
            </a:extLst>
          </p:cNvPr>
          <p:cNvSpPr txBox="1"/>
          <p:nvPr/>
        </p:nvSpPr>
        <p:spPr>
          <a:xfrm>
            <a:off x="20069172" y="20571933"/>
            <a:ext cx="90402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3064"/>
                </a:solidFill>
              </a:rPr>
              <a:t>Abb. 2 Prostatakarzinom-Fallzahlen nach histologischer Subgruppe (</a:t>
            </a:r>
            <a:r>
              <a:rPr lang="de-DE" sz="2800" dirty="0" err="1">
                <a:solidFill>
                  <a:srgbClr val="003064"/>
                </a:solidFill>
              </a:rPr>
              <a:t>suchtermpositiv</a:t>
            </a:r>
            <a:r>
              <a:rPr lang="de-DE" sz="2800" dirty="0">
                <a:solidFill>
                  <a:srgbClr val="003064"/>
                </a:solidFill>
              </a:rPr>
              <a:t>) und universitärem </a:t>
            </a:r>
            <a:r>
              <a:rPr lang="de-DE" sz="2800" dirty="0" err="1">
                <a:solidFill>
                  <a:srgbClr val="003064"/>
                </a:solidFill>
              </a:rPr>
              <a:t>Meldertyp</a:t>
            </a:r>
            <a:r>
              <a:rPr lang="de-DE" sz="2800" dirty="0">
                <a:solidFill>
                  <a:srgbClr val="003064"/>
                </a:solidFill>
              </a:rPr>
              <a:t>, Y-Achse log-skaliert</a:t>
            </a:r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FF2B54B5-81B6-EEA9-2BFE-5CE5ADF7C2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56775" y="15810760"/>
            <a:ext cx="8651144" cy="4726800"/>
          </a:xfrm>
          <a:prstGeom prst="rect">
            <a:avLst/>
          </a:prstGeom>
        </p:spPr>
      </p:pic>
      <p:sp>
        <p:nvSpPr>
          <p:cNvPr id="36" name="Textfeld 35">
            <a:extLst>
              <a:ext uri="{FF2B5EF4-FFF2-40B4-BE49-F238E27FC236}">
                <a16:creationId xmlns:a16="http://schemas.microsoft.com/office/drawing/2014/main" id="{191571D4-6751-4795-A062-238849FED967}"/>
              </a:ext>
            </a:extLst>
          </p:cNvPr>
          <p:cNvSpPr txBox="1"/>
          <p:nvPr/>
        </p:nvSpPr>
        <p:spPr>
          <a:xfrm>
            <a:off x="1343653" y="6478461"/>
            <a:ext cx="12960000" cy="9715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spcBef>
                <a:spcPts val="1191"/>
              </a:spcBef>
              <a:spcAft>
                <a:spcPts val="1191"/>
              </a:spcAft>
            </a:pPr>
            <a:r>
              <a:rPr lang="de-DE" sz="4400" b="1" dirty="0">
                <a:solidFill>
                  <a:srgbClr val="022251"/>
                </a:solidFill>
              </a:rPr>
              <a:t>Hintergrund</a:t>
            </a:r>
          </a:p>
          <a:p>
            <a:pPr algn="just"/>
            <a:r>
              <a:rPr lang="de-DE" sz="3600" dirty="0">
                <a:solidFill>
                  <a:srgbClr val="003064"/>
                </a:solidFill>
              </a:rPr>
              <a:t>Das Prostatakarzinom ist mit knapp 80.000 Neuerkrankungen im Jahr 2023 und einem Anteil von 28,8 % an allen Krebsneuerkrankungen die häufigste Krebsneuerkrankung bei Männern in Deutschland.</a:t>
            </a:r>
            <a:r>
              <a:rPr lang="de-DE" sz="3600" baseline="30000" dirty="0">
                <a:solidFill>
                  <a:srgbClr val="003064"/>
                </a:solidFill>
              </a:rPr>
              <a:t>1</a:t>
            </a:r>
          </a:p>
          <a:p>
            <a:pPr algn="just"/>
            <a:r>
              <a:rPr lang="de-DE" sz="3600" dirty="0">
                <a:solidFill>
                  <a:srgbClr val="003064"/>
                </a:solidFill>
              </a:rPr>
              <a:t>Intraduktale Karzinome der Prostata (IDC-P) und kribriformes Wachstum gelten als prognostisch ungünstig und sind in Pathologiebefunden zu berichten², werden jedoch über strukturierte Befunde nach ICD-O-3 unzureichend abgebildet.</a:t>
            </a:r>
          </a:p>
          <a:p>
            <a:pPr algn="just"/>
            <a:r>
              <a:rPr lang="de-DE" sz="3600" dirty="0">
                <a:solidFill>
                  <a:srgbClr val="003064"/>
                </a:solidFill>
              </a:rPr>
              <a:t>Ziel dieser Arbeit ist die Erfassung von IDC-P und kribriformen Wachstumsmustern in Pathologiebefunden sowie die Analyse ihrer zeitlichen Entwicklung und Befundpraxis. Perspektivisch sollen die Volltextdaten Analysen zu Prognose, leitliniengerechter Therapie und klinischem Outcome ermöglichen.</a:t>
            </a:r>
            <a:endParaRPr lang="de-DE" sz="3600" baseline="30000" dirty="0">
              <a:solidFill>
                <a:srgbClr val="003064"/>
              </a:solidFill>
            </a:endParaRPr>
          </a:p>
          <a:p>
            <a:pPr algn="just">
              <a:spcBef>
                <a:spcPts val="1191"/>
              </a:spcBef>
              <a:spcAft>
                <a:spcPts val="1191"/>
              </a:spcAft>
            </a:pPr>
            <a:endParaRPr lang="de-DE" sz="4400" baseline="30000" dirty="0"/>
          </a:p>
          <a:p>
            <a:pPr algn="just">
              <a:spcBef>
                <a:spcPts val="1191"/>
              </a:spcBef>
              <a:spcAft>
                <a:spcPts val="1191"/>
              </a:spcAft>
            </a:pPr>
            <a:endParaRPr lang="de-DE" sz="4400" b="1" dirty="0">
              <a:solidFill>
                <a:srgbClr val="022251"/>
              </a:solidFill>
            </a:endParaRPr>
          </a:p>
        </p:txBody>
      </p:sp>
      <p:pic>
        <p:nvPicPr>
          <p:cNvPr id="42" name="Grafik 41">
            <a:extLst>
              <a:ext uri="{FF2B5EF4-FFF2-40B4-BE49-F238E27FC236}">
                <a16:creationId xmlns:a16="http://schemas.microsoft.com/office/drawing/2014/main" id="{002DCAF8-95DB-93D6-82F6-77B3B32A95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7515" y="2688352"/>
            <a:ext cx="5711596" cy="1896111"/>
          </a:xfrm>
          <a:prstGeom prst="rect">
            <a:avLst/>
          </a:prstGeom>
        </p:spPr>
      </p:pic>
      <p:sp>
        <p:nvSpPr>
          <p:cNvPr id="66" name="Textfeld 65">
            <a:extLst>
              <a:ext uri="{FF2B5EF4-FFF2-40B4-BE49-F238E27FC236}">
                <a16:creationId xmlns:a16="http://schemas.microsoft.com/office/drawing/2014/main" id="{EF6EAA85-4F58-376E-CD13-CFDBA8762EE9}"/>
              </a:ext>
            </a:extLst>
          </p:cNvPr>
          <p:cNvSpPr txBox="1"/>
          <p:nvPr/>
        </p:nvSpPr>
        <p:spPr>
          <a:xfrm>
            <a:off x="13337286" y="15548494"/>
            <a:ext cx="17983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b="1" dirty="0">
                <a:solidFill>
                  <a:srgbClr val="003064"/>
                </a:solidFill>
              </a:rPr>
              <a:t>Ergebnisse</a:t>
            </a:r>
          </a:p>
          <a:p>
            <a:endParaRPr lang="de-DE" sz="4400" b="1" dirty="0">
              <a:solidFill>
                <a:srgbClr val="003064"/>
              </a:solidFill>
            </a:endParaRPr>
          </a:p>
        </p:txBody>
      </p:sp>
      <p:pic>
        <p:nvPicPr>
          <p:cNvPr id="68" name="Grafik 67">
            <a:extLst>
              <a:ext uri="{FF2B5EF4-FFF2-40B4-BE49-F238E27FC236}">
                <a16:creationId xmlns:a16="http://schemas.microsoft.com/office/drawing/2014/main" id="{C33697BA-9515-F5FC-F6D5-A92DB327A0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1733" y="15808617"/>
            <a:ext cx="8640000" cy="4725001"/>
          </a:xfrm>
          <a:prstGeom prst="rect">
            <a:avLst/>
          </a:prstGeom>
        </p:spPr>
      </p:pic>
      <p:sp>
        <p:nvSpPr>
          <p:cNvPr id="76" name="Textfeld 75">
            <a:extLst>
              <a:ext uri="{FF2B5EF4-FFF2-40B4-BE49-F238E27FC236}">
                <a16:creationId xmlns:a16="http://schemas.microsoft.com/office/drawing/2014/main" id="{4AAB91D1-2900-B732-1F87-EE63742BBDBB}"/>
              </a:ext>
            </a:extLst>
          </p:cNvPr>
          <p:cNvSpPr txBox="1"/>
          <p:nvPr/>
        </p:nvSpPr>
        <p:spPr>
          <a:xfrm>
            <a:off x="1343654" y="20533618"/>
            <a:ext cx="864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3064"/>
                </a:solidFill>
              </a:rPr>
              <a:t>Abb. 1 Prostatakarzinom-Fallzahlen 2016-2025 nach histologischer Subgruppe (</a:t>
            </a:r>
            <a:r>
              <a:rPr lang="de-DE" sz="2800" dirty="0" err="1">
                <a:solidFill>
                  <a:srgbClr val="003064"/>
                </a:solidFill>
              </a:rPr>
              <a:t>suchtermpositiv</a:t>
            </a:r>
            <a:r>
              <a:rPr lang="de-DE" sz="2800" dirty="0"/>
              <a:t>), </a:t>
            </a:r>
            <a:r>
              <a:rPr lang="de-DE" sz="2800" dirty="0">
                <a:solidFill>
                  <a:srgbClr val="003064"/>
                </a:solidFill>
              </a:rPr>
              <a:t>Y-Achse log-skaliert</a:t>
            </a:r>
          </a:p>
        </p:txBody>
      </p:sp>
      <p:sp>
        <p:nvSpPr>
          <p:cNvPr id="81" name="Textfeld 80">
            <a:extLst>
              <a:ext uri="{FF2B5EF4-FFF2-40B4-BE49-F238E27FC236}">
                <a16:creationId xmlns:a16="http://schemas.microsoft.com/office/drawing/2014/main" id="{4E26C50B-D87F-73F0-2920-10F1C065FBA1}"/>
              </a:ext>
            </a:extLst>
          </p:cNvPr>
          <p:cNvSpPr txBox="1"/>
          <p:nvPr/>
        </p:nvSpPr>
        <p:spPr>
          <a:xfrm>
            <a:off x="15507712" y="22052534"/>
            <a:ext cx="132890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3600" dirty="0">
                <a:solidFill>
                  <a:srgbClr val="003064"/>
                </a:solidFill>
              </a:rPr>
              <a:t>IDC-P nahmen über alle Altersgruppen deutlich zu, während </a:t>
            </a:r>
            <a:r>
              <a:rPr lang="de-DE" sz="3600" dirty="0" err="1">
                <a:solidFill>
                  <a:srgbClr val="003064"/>
                </a:solidFill>
              </a:rPr>
              <a:t>kribriforme</a:t>
            </a:r>
            <a:r>
              <a:rPr lang="de-DE" sz="3600" dirty="0">
                <a:solidFill>
                  <a:srgbClr val="003064"/>
                </a:solidFill>
              </a:rPr>
              <a:t> Befunde weitgehend stabil blieben (Abb. 3).</a:t>
            </a:r>
          </a:p>
          <a:p>
            <a:endParaRPr lang="de-DE" dirty="0"/>
          </a:p>
        </p:txBody>
      </p:sp>
      <p:sp>
        <p:nvSpPr>
          <p:cNvPr id="82" name="Textfeld 81">
            <a:extLst>
              <a:ext uri="{FF2B5EF4-FFF2-40B4-BE49-F238E27FC236}">
                <a16:creationId xmlns:a16="http://schemas.microsoft.com/office/drawing/2014/main" id="{B3CD0E91-F9F5-0F04-8F4D-051DF7903F05}"/>
              </a:ext>
            </a:extLst>
          </p:cNvPr>
          <p:cNvSpPr txBox="1"/>
          <p:nvPr/>
        </p:nvSpPr>
        <p:spPr>
          <a:xfrm>
            <a:off x="15507712" y="23268560"/>
            <a:ext cx="1328906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3600" dirty="0">
                <a:solidFill>
                  <a:srgbClr val="003064"/>
                </a:solidFill>
              </a:rPr>
              <a:t>Die Differenzierung nach ISUP-Gruppe dient der Plausibilitätsprüfung </a:t>
            </a:r>
            <a:r>
              <a:rPr lang="de-DE" sz="3600" dirty="0" err="1">
                <a:solidFill>
                  <a:srgbClr val="003064"/>
                </a:solidFill>
              </a:rPr>
              <a:t>suchtermpositiver</a:t>
            </a:r>
            <a:r>
              <a:rPr lang="de-DE" sz="3600" dirty="0">
                <a:solidFill>
                  <a:srgbClr val="003064"/>
                </a:solidFill>
              </a:rPr>
              <a:t> Fälle hinsichtlich ihrer Vereinbarkeit mit dem histologischen Grading. IDC-P nahm über alle ISUP-Gruppen deutlich zu. </a:t>
            </a:r>
            <a:r>
              <a:rPr lang="de-DE" sz="3600" dirty="0" err="1">
                <a:solidFill>
                  <a:srgbClr val="003064"/>
                </a:solidFill>
              </a:rPr>
              <a:t>Kribriforme</a:t>
            </a:r>
            <a:r>
              <a:rPr lang="de-DE" sz="3600" dirty="0">
                <a:solidFill>
                  <a:srgbClr val="003064"/>
                </a:solidFill>
              </a:rPr>
              <a:t> Befunde blieben weitgehend stabil und lagen in ISUP 1 auf deutlich niedrigerem Niveau (Abb. 4).</a:t>
            </a:r>
          </a:p>
          <a:p>
            <a:endParaRPr lang="de-DE" dirty="0"/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156DAA6E-5696-3E5D-E754-33A4C83D6530}"/>
              </a:ext>
            </a:extLst>
          </p:cNvPr>
          <p:cNvSpPr txBox="1"/>
          <p:nvPr/>
        </p:nvSpPr>
        <p:spPr>
          <a:xfrm>
            <a:off x="1343653" y="22030154"/>
            <a:ext cx="133889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3600" dirty="0">
                <a:solidFill>
                  <a:srgbClr val="003064"/>
                </a:solidFill>
              </a:rPr>
              <a:t>Die Differenzierung nach </a:t>
            </a:r>
            <a:r>
              <a:rPr lang="de-DE" sz="3600" dirty="0" err="1">
                <a:solidFill>
                  <a:srgbClr val="003064"/>
                </a:solidFill>
              </a:rPr>
              <a:t>Meldertyp</a:t>
            </a:r>
            <a:r>
              <a:rPr lang="de-DE" sz="3600" dirty="0">
                <a:solidFill>
                  <a:srgbClr val="003064"/>
                </a:solidFill>
              </a:rPr>
              <a:t> dient der Erfassung möglicher Unterschiede in der Befundpraxis. Sowohl bei nicht-universitären als auch in noch stärkerem Maße bei universitären Pathologen war eine deutliche Zunahme in den IDC-P-Meldungen zu erkennen. 2025 war jedoch bei universitären Meldern ein Rückgang zu beobachten, während die Meldungen von nicht-universitären Pathologen deutlich anstiegen (Abb. 2).</a:t>
            </a:r>
          </a:p>
          <a:p>
            <a:endParaRPr lang="de-DE" dirty="0"/>
          </a:p>
        </p:txBody>
      </p:sp>
      <p:sp>
        <p:nvSpPr>
          <p:cNvPr id="85" name="Textfeld 84">
            <a:extLst>
              <a:ext uri="{FF2B5EF4-FFF2-40B4-BE49-F238E27FC236}">
                <a16:creationId xmlns:a16="http://schemas.microsoft.com/office/drawing/2014/main" id="{A393D7FB-CA08-70FA-0519-36062A336803}"/>
              </a:ext>
            </a:extLst>
          </p:cNvPr>
          <p:cNvSpPr txBox="1"/>
          <p:nvPr/>
        </p:nvSpPr>
        <p:spPr>
          <a:xfrm>
            <a:off x="10661124" y="16705100"/>
            <a:ext cx="88181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3600" dirty="0">
                <a:solidFill>
                  <a:srgbClr val="003064"/>
                </a:solidFill>
              </a:rPr>
              <a:t>Die jährlichen Fallzahlen invasiver Prostatakarzinome nahmen im Untersuchungszeitraum um geschätzte 5,1 % pro Jahr zu. Fälle mit Nennung kribriformen Wachstums stiegen mit 4,2 % pro Jahr etwas geringer an. Demgegenüber zeigten IDC-P mit geschätzten 20,0 % pro Jahr eine überproportionale Zunahme (Abb. 1).</a:t>
            </a:r>
          </a:p>
        </p:txBody>
      </p:sp>
      <p:pic>
        <p:nvPicPr>
          <p:cNvPr id="87" name="Grafik 86">
            <a:extLst>
              <a:ext uri="{FF2B5EF4-FFF2-40B4-BE49-F238E27FC236}">
                <a16:creationId xmlns:a16="http://schemas.microsoft.com/office/drawing/2014/main" id="{3BDC30C5-A520-C2CC-A30D-02C535837C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5299" y="6749277"/>
            <a:ext cx="2405289" cy="2026712"/>
          </a:xfrm>
          <a:prstGeom prst="rect">
            <a:avLst/>
          </a:prstGeom>
        </p:spPr>
      </p:pic>
      <p:pic>
        <p:nvPicPr>
          <p:cNvPr id="91" name="Grafik 90">
            <a:extLst>
              <a:ext uri="{FF2B5EF4-FFF2-40B4-BE49-F238E27FC236}">
                <a16:creationId xmlns:a16="http://schemas.microsoft.com/office/drawing/2014/main" id="{E4D63A7E-B1ED-E4C2-F1E7-7A22E3A2DD7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4319" y="10929525"/>
            <a:ext cx="2322276" cy="1548184"/>
          </a:xfrm>
          <a:prstGeom prst="rect">
            <a:avLst/>
          </a:prstGeom>
        </p:spPr>
      </p:pic>
      <p:pic>
        <p:nvPicPr>
          <p:cNvPr id="95" name="Grafik 94">
            <a:extLst>
              <a:ext uri="{FF2B5EF4-FFF2-40B4-BE49-F238E27FC236}">
                <a16:creationId xmlns:a16="http://schemas.microsoft.com/office/drawing/2014/main" id="{7D273B30-1611-7121-2687-CCAEBD308F0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3990" y="8957452"/>
            <a:ext cx="1767908" cy="1790610"/>
          </a:xfrm>
          <a:prstGeom prst="rect">
            <a:avLst/>
          </a:prstGeom>
        </p:spPr>
      </p:pic>
      <p:pic>
        <p:nvPicPr>
          <p:cNvPr id="97" name="Grafik 96">
            <a:extLst>
              <a:ext uri="{FF2B5EF4-FFF2-40B4-BE49-F238E27FC236}">
                <a16:creationId xmlns:a16="http://schemas.microsoft.com/office/drawing/2014/main" id="{94364253-7840-F48C-F034-1258D747FB5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8659" y="12659171"/>
            <a:ext cx="1977662" cy="1642782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CC473AA7-C885-9CFF-7FDC-8D6E050A3332}"/>
              </a:ext>
            </a:extLst>
          </p:cNvPr>
          <p:cNvSpPr txBox="1"/>
          <p:nvPr/>
        </p:nvSpPr>
        <p:spPr>
          <a:xfrm>
            <a:off x="18995491" y="34295863"/>
            <a:ext cx="4871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003064"/>
                </a:solidFill>
              </a:rPr>
              <a:t>Nächste Schritte</a:t>
            </a:r>
          </a:p>
        </p:txBody>
      </p:sp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39265EB0-A34F-C3D3-8F04-E38DAD270A83}"/>
              </a:ext>
            </a:extLst>
          </p:cNvPr>
          <p:cNvSpPr/>
          <p:nvPr/>
        </p:nvSpPr>
        <p:spPr>
          <a:xfrm>
            <a:off x="19070479" y="35228538"/>
            <a:ext cx="3005702" cy="5175760"/>
          </a:xfrm>
          <a:prstGeom prst="roundRect">
            <a:avLst/>
          </a:prstGeom>
          <a:solidFill>
            <a:srgbClr val="00A8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287A7C66-0FE2-F24D-8816-EC9643B3E173}"/>
              </a:ext>
            </a:extLst>
          </p:cNvPr>
          <p:cNvSpPr txBox="1"/>
          <p:nvPr/>
        </p:nvSpPr>
        <p:spPr>
          <a:xfrm>
            <a:off x="19093691" y="35243136"/>
            <a:ext cx="2969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rgbClr val="003064"/>
                </a:solidFill>
              </a:rPr>
              <a:t>Zeitlicher Vergleich</a:t>
            </a:r>
          </a:p>
        </p:txBody>
      </p: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41ABD74B-70B0-5546-0BA9-54CA1D3D6051}"/>
              </a:ext>
            </a:extLst>
          </p:cNvPr>
          <p:cNvSpPr/>
          <p:nvPr/>
        </p:nvSpPr>
        <p:spPr>
          <a:xfrm>
            <a:off x="19167274" y="37825187"/>
            <a:ext cx="2809789" cy="2471102"/>
          </a:xfrm>
          <a:prstGeom prst="roundRect">
            <a:avLst/>
          </a:prstGeom>
          <a:solidFill>
            <a:srgbClr val="D6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094EA206-F0A8-769E-1D1F-9F21D64A7B4C}"/>
              </a:ext>
            </a:extLst>
          </p:cNvPr>
          <p:cNvSpPr txBox="1"/>
          <p:nvPr/>
        </p:nvSpPr>
        <p:spPr>
          <a:xfrm>
            <a:off x="19186353" y="37965916"/>
            <a:ext cx="28097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solidFill>
                  <a:srgbClr val="003064"/>
                </a:solidFill>
              </a:rPr>
              <a:t>Abgleich der Verläufe mit Novellierungen relevanter Leitlinien</a:t>
            </a:r>
          </a:p>
        </p:txBody>
      </p:sp>
      <p:sp>
        <p:nvSpPr>
          <p:cNvPr id="31" name="Rechteck: abgerundete Ecken 30">
            <a:extLst>
              <a:ext uri="{FF2B5EF4-FFF2-40B4-BE49-F238E27FC236}">
                <a16:creationId xmlns:a16="http://schemas.microsoft.com/office/drawing/2014/main" id="{9FAFD6FD-C122-65EA-BB8E-20CFC45A5683}"/>
              </a:ext>
            </a:extLst>
          </p:cNvPr>
          <p:cNvSpPr/>
          <p:nvPr/>
        </p:nvSpPr>
        <p:spPr>
          <a:xfrm>
            <a:off x="22391535" y="35223260"/>
            <a:ext cx="3210278" cy="5175761"/>
          </a:xfrm>
          <a:prstGeom prst="roundRect">
            <a:avLst/>
          </a:prstGeom>
          <a:solidFill>
            <a:srgbClr val="00A8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2F502040-B201-F3F3-3E6E-AB2928A24B54}"/>
              </a:ext>
            </a:extLst>
          </p:cNvPr>
          <p:cNvSpPr txBox="1"/>
          <p:nvPr/>
        </p:nvSpPr>
        <p:spPr>
          <a:xfrm>
            <a:off x="22410219" y="35229508"/>
            <a:ext cx="31915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rgbClr val="003064"/>
                </a:solidFill>
              </a:rPr>
              <a:t>Manuelle Validierung</a:t>
            </a:r>
          </a:p>
        </p:txBody>
      </p:sp>
      <p:sp>
        <p:nvSpPr>
          <p:cNvPr id="37" name="Rechteck: abgerundete Ecken 36">
            <a:extLst>
              <a:ext uri="{FF2B5EF4-FFF2-40B4-BE49-F238E27FC236}">
                <a16:creationId xmlns:a16="http://schemas.microsoft.com/office/drawing/2014/main" id="{034DC117-6736-49B1-3B3A-2E6E4AA9C44E}"/>
              </a:ext>
            </a:extLst>
          </p:cNvPr>
          <p:cNvSpPr/>
          <p:nvPr/>
        </p:nvSpPr>
        <p:spPr>
          <a:xfrm>
            <a:off x="22507829" y="37836276"/>
            <a:ext cx="2954519" cy="2454737"/>
          </a:xfrm>
          <a:prstGeom prst="roundRect">
            <a:avLst/>
          </a:prstGeom>
          <a:solidFill>
            <a:srgbClr val="D6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329D51AE-085F-E3A3-D9DF-24720EEAEED4}"/>
              </a:ext>
            </a:extLst>
          </p:cNvPr>
          <p:cNvSpPr txBox="1"/>
          <p:nvPr/>
        </p:nvSpPr>
        <p:spPr>
          <a:xfrm>
            <a:off x="22449176" y="37577616"/>
            <a:ext cx="30549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endParaRPr lang="de-DE" b="1" dirty="0"/>
          </a:p>
          <a:p>
            <a:pPr algn="ctr"/>
            <a:endParaRPr lang="de-DE" sz="2000" b="1" dirty="0">
              <a:solidFill>
                <a:srgbClr val="003064"/>
              </a:solidFill>
            </a:endParaRPr>
          </a:p>
          <a:p>
            <a:pPr algn="ctr"/>
            <a:r>
              <a:rPr lang="de-DE" sz="2800" dirty="0">
                <a:solidFill>
                  <a:srgbClr val="003064"/>
                </a:solidFill>
              </a:rPr>
              <a:t>Überprüfung der  Fälle anhand der zugrunde liegenden Pathologiebefunde </a:t>
            </a:r>
          </a:p>
          <a:p>
            <a:pPr algn="ctr"/>
            <a:endParaRPr lang="de-DE" dirty="0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42AE6F78-B213-B055-132F-04CB362AD392}"/>
              </a:ext>
            </a:extLst>
          </p:cNvPr>
          <p:cNvSpPr txBox="1"/>
          <p:nvPr/>
        </p:nvSpPr>
        <p:spPr>
          <a:xfrm>
            <a:off x="1441733" y="34292204"/>
            <a:ext cx="4871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003064"/>
                </a:solidFill>
              </a:rPr>
              <a:t>Diskussion</a:t>
            </a: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8C8B8D06-68DD-7E08-EB0C-9325B757F1FE}"/>
              </a:ext>
            </a:extLst>
          </p:cNvPr>
          <p:cNvSpPr txBox="1"/>
          <p:nvPr/>
        </p:nvSpPr>
        <p:spPr>
          <a:xfrm>
            <a:off x="25948670" y="35221728"/>
            <a:ext cx="321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rgbClr val="003064"/>
                </a:solidFill>
              </a:rPr>
              <a:t>Epidemiologische</a:t>
            </a:r>
            <a:br>
              <a:rPr lang="de-DE" sz="2800" b="1" dirty="0">
                <a:solidFill>
                  <a:srgbClr val="003064"/>
                </a:solidFill>
              </a:rPr>
            </a:br>
            <a:r>
              <a:rPr lang="de-DE" sz="2800" b="1" dirty="0">
                <a:solidFill>
                  <a:srgbClr val="003064"/>
                </a:solidFill>
              </a:rPr>
              <a:t>Analyse</a:t>
            </a:r>
          </a:p>
        </p:txBody>
      </p:sp>
      <p:pic>
        <p:nvPicPr>
          <p:cNvPr id="61" name="Grafik 60">
            <a:extLst>
              <a:ext uri="{FF2B5EF4-FFF2-40B4-BE49-F238E27FC236}">
                <a16:creationId xmlns:a16="http://schemas.microsoft.com/office/drawing/2014/main" id="{E04F2C9A-F98A-9BEB-1B35-9362198B5F6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96"/>
          <a:stretch>
            <a:fillRect/>
          </a:stretch>
        </p:blipFill>
        <p:spPr>
          <a:xfrm>
            <a:off x="19034941" y="36134877"/>
            <a:ext cx="3005702" cy="1677049"/>
          </a:xfrm>
          <a:prstGeom prst="rect">
            <a:avLst/>
          </a:prstGeom>
        </p:spPr>
      </p:pic>
      <p:pic>
        <p:nvPicPr>
          <p:cNvPr id="63" name="Grafik 62">
            <a:extLst>
              <a:ext uri="{FF2B5EF4-FFF2-40B4-BE49-F238E27FC236}">
                <a16:creationId xmlns:a16="http://schemas.microsoft.com/office/drawing/2014/main" id="{F1E4DA58-FA62-512D-D735-AF4BC7D8774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0849" y="36310398"/>
            <a:ext cx="2451647" cy="1299857"/>
          </a:xfrm>
          <a:prstGeom prst="rect">
            <a:avLst/>
          </a:prstGeom>
        </p:spPr>
      </p:pic>
      <p:pic>
        <p:nvPicPr>
          <p:cNvPr id="65" name="Grafik 64">
            <a:extLst>
              <a:ext uri="{FF2B5EF4-FFF2-40B4-BE49-F238E27FC236}">
                <a16:creationId xmlns:a16="http://schemas.microsoft.com/office/drawing/2014/main" id="{EFC41B6C-CDEC-3CF3-61AC-1D63CE4B349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0198" y="36044316"/>
            <a:ext cx="2657048" cy="177136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5E22D93-990D-F69D-A684-E63C87CEBF13}"/>
              </a:ext>
            </a:extLst>
          </p:cNvPr>
          <p:cNvSpPr txBox="1"/>
          <p:nvPr/>
        </p:nvSpPr>
        <p:spPr>
          <a:xfrm>
            <a:off x="720143" y="40099998"/>
            <a:ext cx="17630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003064"/>
                </a:solidFill>
              </a:rPr>
              <a:t>Literaturverzeichnis</a:t>
            </a:r>
          </a:p>
          <a:p>
            <a:r>
              <a:rPr lang="de-DE" sz="2000" baseline="30000" dirty="0">
                <a:solidFill>
                  <a:srgbClr val="003064"/>
                </a:solidFill>
              </a:rPr>
              <a:t>1</a:t>
            </a:r>
            <a:r>
              <a:rPr lang="de-DE" sz="2000" dirty="0">
                <a:solidFill>
                  <a:srgbClr val="003064"/>
                </a:solidFill>
              </a:rPr>
              <a:t> </a:t>
            </a:r>
            <a:r>
              <a:rPr lang="de-DE" sz="2000" dirty="0" err="1">
                <a:solidFill>
                  <a:srgbClr val="003064"/>
                </a:solidFill>
              </a:rPr>
              <a:t>Ronckers</a:t>
            </a:r>
            <a:r>
              <a:rPr lang="de-DE" sz="2000" dirty="0">
                <a:solidFill>
                  <a:srgbClr val="003064"/>
                </a:solidFill>
              </a:rPr>
              <a:t> C, </a:t>
            </a:r>
            <a:r>
              <a:rPr lang="de-DE" sz="2000" dirty="0" err="1">
                <a:solidFill>
                  <a:srgbClr val="003064"/>
                </a:solidFill>
              </a:rPr>
              <a:t>Trübenbach</a:t>
            </a:r>
            <a:r>
              <a:rPr lang="de-DE" sz="2000" dirty="0">
                <a:solidFill>
                  <a:srgbClr val="003064"/>
                </a:solidFill>
              </a:rPr>
              <a:t> C, </a:t>
            </a:r>
            <a:r>
              <a:rPr lang="de-DE" sz="2000" dirty="0" err="1">
                <a:solidFill>
                  <a:srgbClr val="003064"/>
                </a:solidFill>
              </a:rPr>
              <a:t>Katalinic</a:t>
            </a:r>
            <a:r>
              <a:rPr lang="de-DE" sz="2000" dirty="0">
                <a:solidFill>
                  <a:srgbClr val="003064"/>
                </a:solidFill>
              </a:rPr>
              <a:t> A, et al. Krebs in Deutschland für 2021-2023. Berlin: Robert Koch-Institut; 2025. doi:10.25646/13129.</a:t>
            </a:r>
          </a:p>
          <a:p>
            <a:r>
              <a:rPr lang="de-DE" sz="2000" baseline="30000" dirty="0">
                <a:solidFill>
                  <a:srgbClr val="003064"/>
                </a:solidFill>
              </a:rPr>
              <a:t>2</a:t>
            </a:r>
            <a:r>
              <a:rPr lang="de-DE" sz="2000" dirty="0">
                <a:solidFill>
                  <a:srgbClr val="003064"/>
                </a:solidFill>
              </a:rPr>
              <a:t> Leitlinienprogramm Onkologie (Deutsche Krebsgesellschaft, Deutsche Krebshilfe, AWMF). S3-Leitlinie Prostatakarzinom, Langversion 8.1, August 2025.</a:t>
            </a:r>
          </a:p>
        </p:txBody>
      </p:sp>
    </p:spTree>
    <p:extLst>
      <p:ext uri="{BB962C8B-B14F-4D97-AF65-F5344CB8AC3E}">
        <p14:creationId xmlns:p14="http://schemas.microsoft.com/office/powerpoint/2010/main" val="149060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613</Words>
  <Application>Microsoft Office PowerPoint</Application>
  <PresentationFormat>Benutzerdefiniert</PresentationFormat>
  <Paragraphs>48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Kern, Julia</dc:creator>
  <cp:lastModifiedBy>Bisani, Ina</cp:lastModifiedBy>
  <cp:revision>35</cp:revision>
  <dcterms:created xsi:type="dcterms:W3CDTF">2024-06-06T16:13:58Z</dcterms:created>
  <dcterms:modified xsi:type="dcterms:W3CDTF">2026-09-11T04:54:55Z</dcterms:modified>
</cp:coreProperties>
</file>