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8" r:id="rId2"/>
  </p:sldIdLst>
  <p:sldSz cx="30240288" cy="4276725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251"/>
    <a:srgbClr val="EAEAF1"/>
    <a:srgbClr val="003064"/>
    <a:srgbClr val="FFFFFF"/>
    <a:srgbClr val="D6F0F2"/>
    <a:srgbClr val="ACACAC"/>
    <a:srgbClr val="000000"/>
    <a:srgbClr val="E2001A"/>
    <a:srgbClr val="009036"/>
    <a:srgbClr val="E1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8" d="100"/>
          <a:sy n="48" d="100"/>
        </p:scale>
        <p:origin x="132" y="-81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4410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6F8D9CA-D7FF-A583-B805-4ACD4D4525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D671A2-EAB9-C507-C613-C1DF17BE81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F618A-166C-4759-8C3F-0C0D4F9D7C3F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53039E-9068-C312-C874-A8989AE7A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9DBA10-BD88-20D5-ED48-1D1AE16F3B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C20C1-7FB9-4F69-B89B-9714864E21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613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9" name="Inhaltsplatzhalter 2"/>
          <p:cNvSpPr txBox="1">
            <a:spLocks/>
          </p:cNvSpPr>
          <p:nvPr userDrawn="1"/>
        </p:nvSpPr>
        <p:spPr>
          <a:xfrm>
            <a:off x="720144" y="13557600"/>
            <a:ext cx="28800000" cy="19242000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0" name="Inhaltsplatzhalter 2"/>
          <p:cNvSpPr txBox="1">
            <a:spLocks/>
          </p:cNvSpPr>
          <p:nvPr userDrawn="1"/>
        </p:nvSpPr>
        <p:spPr>
          <a:xfrm>
            <a:off x="720144" y="33519600"/>
            <a:ext cx="28800000" cy="5266800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20000" y="6422653"/>
            <a:ext cx="14040000" cy="6415200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3"/>
            <a:ext cx="14040000" cy="6415200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8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30702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5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4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62125"/>
            <a:ext cx="26082248" cy="17789985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20410"/>
            <a:ext cx="26082248" cy="9355333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22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7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6970"/>
            <a:ext cx="26082248" cy="826635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83919"/>
            <a:ext cx="12793057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21926"/>
            <a:ext cx="12793057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83919"/>
            <a:ext cx="12856061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21926"/>
            <a:ext cx="12856061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21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42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6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701"/>
            <a:ext cx="15309146" cy="303924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93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57701"/>
            <a:ext cx="15309146" cy="303924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038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1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76960"/>
            <a:ext cx="6520562" cy="3624326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76960"/>
            <a:ext cx="19183683" cy="3624326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632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6970"/>
            <a:ext cx="26082248" cy="8266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4800"/>
            <a:ext cx="26082248" cy="271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38914"/>
            <a:ext cx="10206097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6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1288800" y="6836400"/>
            <a:ext cx="12960000" cy="5586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HINTERGRUND </a:t>
            </a:r>
            <a:endParaRPr lang="de-DE" sz="3600" dirty="0"/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Die qualitativ hochwertige und zeitnahe Krebsregistrierung bildet die Grundlage für Forschung unter anderem zur Versorgungs- und Pflegequalität von Krebserkrankungen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Der onkologische Basisdatensatz (</a:t>
            </a:r>
            <a:r>
              <a:rPr lang="de-DE" sz="3600" dirty="0" err="1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oBDS</a:t>
            </a:r>
            <a:r>
              <a:rPr lang="de-DE" sz="3600" dirty="0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) ermöglicht die Erfassung des gesamten Behandlungsverlaufs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Viele Felder des </a:t>
            </a:r>
            <a:r>
              <a:rPr lang="de-DE" sz="3600" dirty="0" err="1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oBDS</a:t>
            </a:r>
            <a:r>
              <a:rPr lang="de-DE" sz="3600" dirty="0">
                <a:solidFill>
                  <a:srgbClr val="003064"/>
                </a:solidFill>
                <a:latin typeface="Calibri" charset="0"/>
                <a:ea typeface="Calibri" charset="0"/>
                <a:cs typeface="Calibri" charset="0"/>
              </a:rPr>
              <a:t> werden zur Zeit manuell aus in den Primärsystemen vorliegenden Freitexten (z.B. aus Arztbriefen oder Pathologieberichten) der Melder übertragen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288800" y="14128085"/>
            <a:ext cx="27360000" cy="39241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UMSETZUNG</a:t>
            </a: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Die </a:t>
            </a:r>
            <a:r>
              <a:rPr lang="de-DE" sz="3600" dirty="0" err="1">
                <a:solidFill>
                  <a:srgbClr val="022251"/>
                </a:solidFill>
              </a:rPr>
              <a:t>Comprehensive</a:t>
            </a:r>
            <a:r>
              <a:rPr lang="de-DE" sz="3600" dirty="0">
                <a:solidFill>
                  <a:srgbClr val="022251"/>
                </a:solidFill>
              </a:rPr>
              <a:t> Cancer Center (CCC) der Unikliniken in Nordrhein-Westfalen (NRW) tragen Datenartefakte mit Extract, Transform, Load (ETL)-Prozessen in Data-Lake-Infrastrukturen zusammen und optimieren schließlich den Meldeprozess mit KI-Pipelines (Fig. 1A)</a:t>
            </a: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Das Start-Up </a:t>
            </a:r>
            <a:r>
              <a:rPr lang="de-DE" sz="3600" dirty="0" err="1">
                <a:solidFill>
                  <a:srgbClr val="022251"/>
                </a:solidFill>
              </a:rPr>
              <a:t>TamedAI</a:t>
            </a:r>
            <a:r>
              <a:rPr lang="de-DE" sz="3600" dirty="0">
                <a:solidFill>
                  <a:srgbClr val="022251"/>
                </a:solidFill>
              </a:rPr>
              <a:t> unterstützt bei der Extrahierung der relevanten Informationen aus unstrukturierten Daten</a:t>
            </a: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Das Landeskrebsregister NRW (LKR NRW) validiert unter anderem die Vollzähligkeit, Vollständigkeit, Qualität und Vergütungsfähigkeit der KI-Meldungen und überprüft die Kompatibilität mit Folgeprozessen (epidemiologisches und klinisches Best-</a:t>
            </a:r>
            <a:r>
              <a:rPr lang="de-DE" sz="3600" dirty="0" err="1">
                <a:solidFill>
                  <a:srgbClr val="022251"/>
                </a:solidFill>
              </a:rPr>
              <a:t>of</a:t>
            </a:r>
            <a:r>
              <a:rPr lang="de-DE" sz="3600" dirty="0">
                <a:solidFill>
                  <a:srgbClr val="022251"/>
                </a:solidFill>
              </a:rPr>
              <a:t> (CBO)) (Fig. 1B) </a:t>
            </a:r>
          </a:p>
        </p:txBody>
      </p:sp>
      <p:sp>
        <p:nvSpPr>
          <p:cNvPr id="14" name="Rechteck 13"/>
          <p:cNvSpPr/>
          <p:nvPr/>
        </p:nvSpPr>
        <p:spPr>
          <a:xfrm>
            <a:off x="720144" y="40786370"/>
            <a:ext cx="28800000" cy="650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dirty="0">
                <a:solidFill>
                  <a:srgbClr val="003064"/>
                </a:solidFill>
              </a:rPr>
              <a:t>Kontakt: </a:t>
            </a:r>
            <a:r>
              <a:rPr lang="de-DE" sz="3600" dirty="0" err="1">
                <a:solidFill>
                  <a:srgbClr val="003064"/>
                </a:solidFill>
              </a:rPr>
              <a:t>louise.bloch@landeskrebsregister.nrw</a:t>
            </a:r>
            <a:r>
              <a:rPr lang="de-DE" sz="3600" dirty="0">
                <a:solidFill>
                  <a:srgbClr val="003064"/>
                </a:solidFill>
              </a:rPr>
              <a:t>      www.</a:t>
            </a:r>
            <a:r>
              <a:rPr lang="de-DE" sz="3600">
                <a:solidFill>
                  <a:srgbClr val="003064"/>
                </a:solidFill>
              </a:rPr>
              <a:t>landeskrebsregister.nrw</a:t>
            </a:r>
            <a:endParaRPr lang="de-DE" sz="3600" dirty="0">
              <a:solidFill>
                <a:srgbClr val="003064"/>
              </a:solidFill>
            </a:endParaRP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650560" y="1897464"/>
            <a:ext cx="28800000" cy="1278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6600" b="1" dirty="0">
                <a:solidFill>
                  <a:srgbClr val="022251"/>
                </a:solidFill>
                <a:latin typeface="+mn-lt"/>
              </a:rPr>
              <a:t>KIMONA – KI-basierte Meldungsoptimierung für Krebsregister in NRW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650560" y="3324787"/>
            <a:ext cx="288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rgbClr val="022251"/>
                </a:solidFill>
              </a:rPr>
              <a:t>Louise Bloch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, Chaimaa Karioui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, Katarzyna Wojcik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, Florian Oesterling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, Viktor Pfaffenrot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50560" y="4365798"/>
            <a:ext cx="28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aseline="30000" dirty="0">
                <a:solidFill>
                  <a:srgbClr val="022251"/>
                </a:solidFill>
              </a:rPr>
              <a:t>1 </a:t>
            </a:r>
            <a:r>
              <a:rPr lang="de-DE" sz="3600" b="0" i="0" dirty="0">
                <a:solidFill>
                  <a:srgbClr val="022251"/>
                </a:solidFill>
                <a:effectLst/>
              </a:rPr>
              <a:t>Landeskrebsregister NRW gGmbH, Gesundheitscampus 10, 44801 Bochum</a:t>
            </a:r>
            <a:endParaRPr lang="de-DE" sz="3600" dirty="0">
              <a:solidFill>
                <a:srgbClr val="02225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5984240" y="6837600"/>
            <a:ext cx="12960000" cy="50321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IDEE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Methoden der künstlichen Intelligenz (KI) können Informationen aus unstrukturierten Fließtexten extrahieren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Zudem können KI-Methoden dabei helfen Meldeanlässe zuverlässiger zu erkennen 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Die automatisierte Informationsextraktion kann die Qualität und Aktualität der Krebsregistrierung verbessern sowie den manuellen Dokumentationsaufwand reduzieren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288800" y="34156299"/>
            <a:ext cx="27360000" cy="4001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AKTUELLER STAND</a:t>
            </a:r>
            <a:endParaRPr lang="de-DE" sz="3600" dirty="0">
              <a:solidFill>
                <a:srgbClr val="022251"/>
              </a:solidFill>
            </a:endParaRP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Key-Performance-</a:t>
            </a:r>
            <a:r>
              <a:rPr lang="de-DE" sz="3600" dirty="0" err="1">
                <a:solidFill>
                  <a:srgbClr val="022251"/>
                </a:solidFill>
              </a:rPr>
              <a:t>Indicators</a:t>
            </a:r>
            <a:r>
              <a:rPr lang="de-DE" sz="3600" dirty="0">
                <a:solidFill>
                  <a:srgbClr val="022251"/>
                </a:solidFill>
              </a:rPr>
              <a:t> (KPIs) für die Evaluation der KI-generierten Meldungen sind definiert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Aktuell werden weitere Quellen identifiziert, die Hinweise auf fehlende Meldungen für die Schätzung der erwarteten Meldungsanzahl geben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Zudem werden relevante statistische Modelle zur Schätzung der erwarteten Anzahl von Therapie- und Verlaufsmeldungen recherchiert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Als nächstes sollen die identifizierten Quellen mithilfe einer KI-Pipeline, welche ein Retrieval-</a:t>
            </a:r>
            <a:r>
              <a:rPr lang="de-DE" sz="3600" dirty="0" err="1">
                <a:solidFill>
                  <a:srgbClr val="022251"/>
                </a:solidFill>
              </a:rPr>
              <a:t>Augmented</a:t>
            </a:r>
            <a:r>
              <a:rPr lang="de-DE" sz="3600" dirty="0">
                <a:solidFill>
                  <a:srgbClr val="022251"/>
                </a:solidFill>
              </a:rPr>
              <a:t>-Generation (RAG)-System enthält, verfügbar gemacht werden</a:t>
            </a:r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30240288" cy="42767250"/>
          </a:xfrm>
          <a:prstGeom prst="rect">
            <a:avLst/>
          </a:prstGeom>
          <a:noFill/>
          <a:ln>
            <a:solidFill>
              <a:srgbClr val="00306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13528799" y="31723920"/>
            <a:ext cx="129600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595"/>
              </a:spcBef>
            </a:pPr>
            <a:r>
              <a:rPr lang="en-US" sz="2800" b="1" dirty="0">
                <a:solidFill>
                  <a:srgbClr val="022251"/>
                </a:solidFill>
              </a:rPr>
              <a:t>Fig. 1 </a:t>
            </a:r>
            <a:r>
              <a:rPr lang="de-DE" sz="2800" b="1" dirty="0">
                <a:solidFill>
                  <a:srgbClr val="022251"/>
                </a:solidFill>
              </a:rPr>
              <a:t> </a:t>
            </a:r>
            <a:r>
              <a:rPr lang="de-DE" sz="2800" dirty="0">
                <a:solidFill>
                  <a:srgbClr val="022251"/>
                </a:solidFill>
              </a:rPr>
              <a:t>Schematische Übersicht</a:t>
            </a:r>
            <a:r>
              <a:rPr lang="en-US" sz="2800" dirty="0">
                <a:solidFill>
                  <a:srgbClr val="022251"/>
                </a:solidFill>
              </a:rPr>
              <a:t> </a:t>
            </a:r>
            <a:r>
              <a:rPr lang="de-DE" sz="2800" dirty="0">
                <a:solidFill>
                  <a:srgbClr val="022251"/>
                </a:solidFill>
              </a:rPr>
              <a:t>über</a:t>
            </a:r>
            <a:r>
              <a:rPr lang="en-US" sz="2800" dirty="0">
                <a:solidFill>
                  <a:srgbClr val="022251"/>
                </a:solidFill>
              </a:rPr>
              <a:t> die </a:t>
            </a:r>
            <a:r>
              <a:rPr lang="de-DE" sz="2800" dirty="0">
                <a:solidFill>
                  <a:srgbClr val="022251"/>
                </a:solidFill>
              </a:rPr>
              <a:t>im</a:t>
            </a:r>
            <a:r>
              <a:rPr lang="en-US" sz="2800" dirty="0">
                <a:solidFill>
                  <a:srgbClr val="022251"/>
                </a:solidFill>
              </a:rPr>
              <a:t> </a:t>
            </a:r>
            <a:r>
              <a:rPr lang="de-DE" sz="2800" dirty="0">
                <a:solidFill>
                  <a:srgbClr val="022251"/>
                </a:solidFill>
              </a:rPr>
              <a:t>Projekt</a:t>
            </a:r>
            <a:r>
              <a:rPr lang="en-US" sz="2800" dirty="0">
                <a:solidFill>
                  <a:srgbClr val="022251"/>
                </a:solidFill>
              </a:rPr>
              <a:t> </a:t>
            </a:r>
            <a:r>
              <a:rPr lang="de-DE" sz="2800" dirty="0">
                <a:solidFill>
                  <a:srgbClr val="022251"/>
                </a:solidFill>
              </a:rPr>
              <a:t>geplanten</a:t>
            </a:r>
            <a:r>
              <a:rPr lang="en-US" sz="2800" dirty="0">
                <a:solidFill>
                  <a:srgbClr val="022251"/>
                </a:solidFill>
              </a:rPr>
              <a:t> </a:t>
            </a:r>
            <a:r>
              <a:rPr lang="de-DE" sz="2800" dirty="0">
                <a:solidFill>
                  <a:srgbClr val="022251"/>
                </a:solidFill>
              </a:rPr>
              <a:t>Prozesse</a:t>
            </a:r>
            <a:r>
              <a:rPr lang="en-US" sz="2800" dirty="0">
                <a:solidFill>
                  <a:srgbClr val="022251"/>
                </a:solidFill>
              </a:rPr>
              <a:t> der </a:t>
            </a:r>
            <a:r>
              <a:rPr lang="de-DE" sz="2800" dirty="0">
                <a:solidFill>
                  <a:srgbClr val="022251"/>
                </a:solidFill>
              </a:rPr>
              <a:t>Unikliniken</a:t>
            </a:r>
            <a:r>
              <a:rPr lang="en-US" sz="2800" dirty="0">
                <a:solidFill>
                  <a:srgbClr val="022251"/>
                </a:solidFill>
              </a:rPr>
              <a:t> (A) und des LKR NRW (B).</a:t>
            </a:r>
            <a:endParaRPr lang="de-DE" sz="2800" dirty="0">
              <a:solidFill>
                <a:srgbClr val="022251"/>
              </a:solidFill>
            </a:endParaRPr>
          </a:p>
        </p:txBody>
      </p:sp>
      <p:sp>
        <p:nvSpPr>
          <p:cNvPr id="116" name="Textfeld 115">
            <a:extLst>
              <a:ext uri="{FF2B5EF4-FFF2-40B4-BE49-F238E27FC236}">
                <a16:creationId xmlns:a16="http://schemas.microsoft.com/office/drawing/2014/main" id="{853DF19D-ABCB-E644-925D-E2900714AC1C}"/>
              </a:ext>
            </a:extLst>
          </p:cNvPr>
          <p:cNvSpPr txBox="1"/>
          <p:nvPr/>
        </p:nvSpPr>
        <p:spPr>
          <a:xfrm>
            <a:off x="1288800" y="19593150"/>
            <a:ext cx="8640000" cy="120340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Zur Schätzung der erwartbaren Anzahl meldepflichtiger Ereignisse (v.a. Therapie- und Verlaufsmeldungen) werden statistische Modelle eingesetzt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Anders als die Erwartungswertmodelle des Robert-Koch-Instituts (RKI), welche die Anzahl inzidenter Krebsfälle modellieren, werden unterschiedliche Meldeanlässe auf Einrichtungsebene geschätzt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Die statistischen Modelle verwenden zusätzliches Wissen, z.B. S3-Leitlinien oder Qualitätsberichte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Das zusätzliche Wissen soll unter anderem mittels KI-Modellen verfügbar gemacht werden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22251"/>
                </a:solidFill>
              </a:rPr>
              <a:t>Aus Datenschutzgründen werden Open-Source bzw. Open-</a:t>
            </a:r>
            <a:r>
              <a:rPr lang="de-DE" sz="3600" dirty="0" err="1">
                <a:solidFill>
                  <a:srgbClr val="022251"/>
                </a:solidFill>
              </a:rPr>
              <a:t>Weights</a:t>
            </a:r>
            <a:r>
              <a:rPr lang="de-DE" sz="3600" dirty="0">
                <a:solidFill>
                  <a:srgbClr val="022251"/>
                </a:solidFill>
              </a:rPr>
              <a:t> KI-Modelle auf lokaler Hardware (2 x NVIDIA H200 (PCIe 5.0 x16, 141 GB HBM3e je GPU)) eingesetzt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D746056-473E-59F0-7453-4C444487E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097" y="39026058"/>
            <a:ext cx="13873892" cy="262981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DBDC889-CD49-5083-F983-F90BF1D1C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363200" y="18878544"/>
            <a:ext cx="18771091" cy="127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0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425</Words>
  <Application>Microsoft Office PowerPoint</Application>
  <PresentationFormat>Benutzerdefiniert</PresentationFormat>
  <Paragraphs>27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Kern, Julia</dc:creator>
  <cp:lastModifiedBy>Bisani, Ina</cp:lastModifiedBy>
  <cp:revision>184</cp:revision>
  <dcterms:created xsi:type="dcterms:W3CDTF">2024-06-06T16:13:58Z</dcterms:created>
  <dcterms:modified xsi:type="dcterms:W3CDTF">2026-09-11T04:53:32Z</dcterms:modified>
</cp:coreProperties>
</file>