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2" r:id="rId2"/>
  </p:sldIdLst>
  <p:sldSz cx="30240288" cy="42767250"/>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66" userDrawn="1">
          <p15:clr>
            <a:srgbClr val="A4A3A4"/>
          </p15:clr>
        </p15:guide>
        <p15:guide id="2" pos="950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al, Catherine" initials="RC" lastIdx="3" clrIdx="0">
    <p:extLst>
      <p:ext uri="{19B8F6BF-5375-455C-9EA6-DF929625EA0E}">
        <p15:presenceInfo xmlns:p15="http://schemas.microsoft.com/office/powerpoint/2012/main" userId="S-1-5-21-761522120-384333583-4193059837-5703" providerId="AD"/>
      </p:ext>
    </p:extLst>
  </p:cmAuthor>
  <p:cmAuthor id="2" name="Loth, Stefan" initials="LS" lastIdx="36" clrIdx="1">
    <p:extLst>
      <p:ext uri="{19B8F6BF-5375-455C-9EA6-DF929625EA0E}">
        <p15:presenceInfo xmlns:p15="http://schemas.microsoft.com/office/powerpoint/2012/main" userId="S-1-5-21-761522120-384333583-4193059837-9715" providerId="AD"/>
      </p:ext>
    </p:extLst>
  </p:cmAuthor>
  <p:cmAuthor id="3" name="Werner, Dominique" initials="WD" lastIdx="13" clrIdx="2">
    <p:extLst>
      <p:ext uri="{19B8F6BF-5375-455C-9EA6-DF929625EA0E}">
        <p15:presenceInfo xmlns:p15="http://schemas.microsoft.com/office/powerpoint/2012/main" userId="S-1-5-21-761522120-384333583-4193059837-91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266"/>
    <a:srgbClr val="00A8B4"/>
    <a:srgbClr val="022251"/>
    <a:srgbClr val="003064"/>
    <a:srgbClr val="5B9BD5"/>
    <a:srgbClr val="EAEAF1"/>
    <a:srgbClr val="009036"/>
    <a:srgbClr val="E1C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35" autoAdjust="0"/>
    <p:restoredTop sz="97459" autoAdjust="0"/>
  </p:normalViewPr>
  <p:slideViewPr>
    <p:cSldViewPr snapToGrid="0">
      <p:cViewPr varScale="1">
        <p:scale>
          <a:sx n="17" d="100"/>
          <a:sy n="17" d="100"/>
        </p:scale>
        <p:origin x="3210" y="180"/>
      </p:cViewPr>
      <p:guideLst>
        <p:guide orient="horz" pos="4466"/>
        <p:guide pos="95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FA45FAB1-52FF-4C79-8F3F-922D4A276D23}" type="datetimeFigureOut">
              <a:rPr lang="de-DE" smtClean="0"/>
              <a:t>21.09.2026</a:t>
            </a:fld>
            <a:endParaRPr lang="de-DE"/>
          </a:p>
        </p:txBody>
      </p:sp>
      <p:sp>
        <p:nvSpPr>
          <p:cNvPr id="4" name="Folienbildplatzhalter 3"/>
          <p:cNvSpPr>
            <a:spLocks noGrp="1" noRot="1" noChangeAspect="1"/>
          </p:cNvSpPr>
          <p:nvPr>
            <p:ph type="sldImg" idx="2"/>
          </p:nvPr>
        </p:nvSpPr>
        <p:spPr>
          <a:xfrm>
            <a:off x="2217738" y="1243013"/>
            <a:ext cx="2373312" cy="33543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C111C9AB-12DD-4F9A-B6DE-A9ECDB643D1D}" type="slidenum">
              <a:rPr lang="de-DE" smtClean="0"/>
              <a:t>‹Nr.›</a:t>
            </a:fld>
            <a:endParaRPr lang="de-DE"/>
          </a:p>
        </p:txBody>
      </p:sp>
    </p:spTree>
    <p:extLst>
      <p:ext uri="{BB962C8B-B14F-4D97-AF65-F5344CB8AC3E}">
        <p14:creationId xmlns:p14="http://schemas.microsoft.com/office/powerpoint/2010/main" val="337223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F30D97-9542-4CA0-8710-2C31DB7E26DB}" type="datetimeFigureOut">
              <a:rPr lang="de-DE" smtClean="0"/>
              <a:t>21.09.2026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pic>
        <p:nvPicPr>
          <p:cNvPr id="7" name="Bild 9" descr="LKR_Verlau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3" y="41731992"/>
            <a:ext cx="30261609" cy="1115666"/>
          </a:xfrm>
          <a:prstGeom prst="rect">
            <a:avLst/>
          </a:prstGeom>
        </p:spPr>
      </p:pic>
      <p:pic>
        <p:nvPicPr>
          <p:cNvPr id="8" name="Grafik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464890" y="187678"/>
            <a:ext cx="5611999" cy="1563305"/>
          </a:xfrm>
          <a:prstGeom prst="rect">
            <a:avLst/>
          </a:prstGeom>
        </p:spPr>
      </p:pic>
      <p:sp>
        <p:nvSpPr>
          <p:cNvPr id="9" name="Inhaltsplatzhalter 2"/>
          <p:cNvSpPr txBox="1">
            <a:spLocks/>
          </p:cNvSpPr>
          <p:nvPr userDrawn="1"/>
        </p:nvSpPr>
        <p:spPr>
          <a:xfrm>
            <a:off x="720144" y="13813075"/>
            <a:ext cx="28800000" cy="20934125"/>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0" name="Inhaltsplatzhalter 2"/>
          <p:cNvSpPr txBox="1">
            <a:spLocks/>
          </p:cNvSpPr>
          <p:nvPr userDrawn="1"/>
        </p:nvSpPr>
        <p:spPr>
          <a:xfrm>
            <a:off x="720144" y="35469095"/>
            <a:ext cx="28800000" cy="5083767"/>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1" name="Inhaltsplatzhalter 2"/>
          <p:cNvSpPr txBox="1">
            <a:spLocks/>
          </p:cNvSpPr>
          <p:nvPr userDrawn="1"/>
        </p:nvSpPr>
        <p:spPr>
          <a:xfrm>
            <a:off x="730702" y="6422653"/>
            <a:ext cx="14040000" cy="6703311"/>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2" name="Inhaltsplatzhalter 2"/>
          <p:cNvSpPr txBox="1">
            <a:spLocks/>
          </p:cNvSpPr>
          <p:nvPr userDrawn="1"/>
        </p:nvSpPr>
        <p:spPr>
          <a:xfrm>
            <a:off x="15481453" y="6422653"/>
            <a:ext cx="14040000" cy="6703311"/>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Tree>
    <p:extLst>
      <p:ext uri="{BB962C8B-B14F-4D97-AF65-F5344CB8AC3E}">
        <p14:creationId xmlns:p14="http://schemas.microsoft.com/office/powerpoint/2010/main" val="3700285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F30D97-9542-4CA0-8710-2C31DB7E26DB}" type="datetimeFigureOut">
              <a:rPr lang="de-DE" smtClean="0"/>
              <a:t>21.09.2026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pic>
        <p:nvPicPr>
          <p:cNvPr id="7" name="Bild 9" descr="LKR_Verlau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3" y="41731992"/>
            <a:ext cx="30261609" cy="1115666"/>
          </a:xfrm>
          <a:prstGeom prst="rect">
            <a:avLst/>
          </a:prstGeom>
        </p:spPr>
      </p:pic>
      <p:sp>
        <p:nvSpPr>
          <p:cNvPr id="11" name="Inhaltsplatzhalter 2"/>
          <p:cNvSpPr txBox="1">
            <a:spLocks/>
          </p:cNvSpPr>
          <p:nvPr userDrawn="1"/>
        </p:nvSpPr>
        <p:spPr>
          <a:xfrm>
            <a:off x="730702" y="6422653"/>
            <a:ext cx="14040000" cy="34130209"/>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2" name="Inhaltsplatzhalter 2"/>
          <p:cNvSpPr txBox="1">
            <a:spLocks/>
          </p:cNvSpPr>
          <p:nvPr userDrawn="1"/>
        </p:nvSpPr>
        <p:spPr>
          <a:xfrm>
            <a:off x="15481453" y="6422653"/>
            <a:ext cx="14040000" cy="34130209"/>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pic>
        <p:nvPicPr>
          <p:cNvPr id="13" name="Grafik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464890" y="187678"/>
            <a:ext cx="5611999" cy="1563305"/>
          </a:xfrm>
          <a:prstGeom prst="rect">
            <a:avLst/>
          </a:prstGeom>
        </p:spPr>
      </p:pic>
    </p:spTree>
    <p:extLst>
      <p:ext uri="{BB962C8B-B14F-4D97-AF65-F5344CB8AC3E}">
        <p14:creationId xmlns:p14="http://schemas.microsoft.com/office/powerpoint/2010/main" val="178475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30D97-9542-4CA0-8710-2C31DB7E26DB}" type="datetimeFigureOut">
              <a:rPr lang="de-DE" smtClean="0"/>
              <a:t>21.09.2026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47944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063272" y="10662125"/>
            <a:ext cx="26082248" cy="17789985"/>
          </a:xfrm>
        </p:spPr>
        <p:txBody>
          <a:bodyPr anchor="b"/>
          <a:lstStyle>
            <a:lvl1pPr>
              <a:defRPr sz="19843"/>
            </a:lvl1pPr>
          </a:lstStyle>
          <a:p>
            <a:r>
              <a:rPr lang="de-DE"/>
              <a:t>Titelmasterformat durch Klicken bearbeiten</a:t>
            </a:r>
            <a:endParaRPr lang="en-US" dirty="0"/>
          </a:p>
        </p:txBody>
      </p:sp>
      <p:sp>
        <p:nvSpPr>
          <p:cNvPr id="3" name="Text Placeholder 2"/>
          <p:cNvSpPr>
            <a:spLocks noGrp="1"/>
          </p:cNvSpPr>
          <p:nvPr>
            <p:ph type="body" idx="1"/>
          </p:nvPr>
        </p:nvSpPr>
        <p:spPr>
          <a:xfrm>
            <a:off x="2063272" y="28620410"/>
            <a:ext cx="26082248" cy="9355333"/>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F30D97-9542-4CA0-8710-2C31DB7E26DB}" type="datetimeFigureOut">
              <a:rPr lang="de-DE" smtClean="0"/>
              <a:t>21.09.2026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73222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2079020" y="11384800"/>
            <a:ext cx="12852122" cy="27135427"/>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15309146" y="11384800"/>
            <a:ext cx="12852122" cy="27135427"/>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3F30D97-9542-4CA0-8710-2C31DB7E26DB}" type="datetimeFigureOut">
              <a:rPr lang="de-DE" smtClean="0"/>
              <a:t>21.09.2026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75176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2082959" y="2276970"/>
            <a:ext cx="26082248" cy="8266358"/>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2082962" y="10483919"/>
            <a:ext cx="12793057" cy="5138007"/>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de-DE"/>
              <a:t>Formatvorlagen des Textmasters bearbeiten</a:t>
            </a:r>
          </a:p>
        </p:txBody>
      </p:sp>
      <p:sp>
        <p:nvSpPr>
          <p:cNvPr id="4" name="Content Placeholder 3"/>
          <p:cNvSpPr>
            <a:spLocks noGrp="1"/>
          </p:cNvSpPr>
          <p:nvPr>
            <p:ph sz="half" idx="2"/>
          </p:nvPr>
        </p:nvSpPr>
        <p:spPr>
          <a:xfrm>
            <a:off x="2082962" y="15621926"/>
            <a:ext cx="12793057" cy="229775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15309148" y="10483919"/>
            <a:ext cx="12856061" cy="5138007"/>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de-DE"/>
              <a:t>Formatvorlagen des Textmasters bearbeiten</a:t>
            </a:r>
          </a:p>
        </p:txBody>
      </p:sp>
      <p:sp>
        <p:nvSpPr>
          <p:cNvPr id="6" name="Content Placeholder 5"/>
          <p:cNvSpPr>
            <a:spLocks noGrp="1"/>
          </p:cNvSpPr>
          <p:nvPr>
            <p:ph sz="quarter" idx="4"/>
          </p:nvPr>
        </p:nvSpPr>
        <p:spPr>
          <a:xfrm>
            <a:off x="15309148" y="15621926"/>
            <a:ext cx="12856061" cy="229775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3F30D97-9542-4CA0-8710-2C31DB7E26DB}" type="datetimeFigureOut">
              <a:rPr lang="de-DE" smtClean="0"/>
              <a:t>21.09.2026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2713212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13F30D97-9542-4CA0-8710-2C31DB7E26DB}" type="datetimeFigureOut">
              <a:rPr lang="de-DE" smtClean="0"/>
              <a:t>21.09.2026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18242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F30D97-9542-4CA0-8710-2C31DB7E26DB}" type="datetimeFigureOut">
              <a:rPr lang="de-DE" smtClean="0"/>
              <a:t>21.09.2026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50664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1150"/>
            <a:ext cx="9753280" cy="9979025"/>
          </a:xfrm>
        </p:spPr>
        <p:txBody>
          <a:bodyPr anchor="b"/>
          <a:lstStyle>
            <a:lvl1pPr>
              <a:defRPr sz="10583"/>
            </a:lvl1pPr>
          </a:lstStyle>
          <a:p>
            <a:r>
              <a:rPr lang="de-DE"/>
              <a:t>Titelmasterformat durch Klicken bearbeiten</a:t>
            </a:r>
            <a:endParaRPr lang="en-US" dirty="0"/>
          </a:p>
        </p:txBody>
      </p:sp>
      <p:sp>
        <p:nvSpPr>
          <p:cNvPr id="3" name="Content Placeholder 2"/>
          <p:cNvSpPr>
            <a:spLocks noGrp="1"/>
          </p:cNvSpPr>
          <p:nvPr>
            <p:ph idx="1"/>
          </p:nvPr>
        </p:nvSpPr>
        <p:spPr>
          <a:xfrm>
            <a:off x="12856061" y="6157701"/>
            <a:ext cx="15309146" cy="30392467"/>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082959" y="12830175"/>
            <a:ext cx="9753280" cy="23769486"/>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F30D97-9542-4CA0-8710-2C31DB7E26DB}" type="datetimeFigureOut">
              <a:rPr lang="de-DE" smtClean="0"/>
              <a:t>21.09.2026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325932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1150"/>
            <a:ext cx="9753280" cy="9979025"/>
          </a:xfrm>
        </p:spPr>
        <p:txBody>
          <a:bodyPr anchor="b"/>
          <a:lstStyle>
            <a:lvl1pPr>
              <a:defRPr sz="10583"/>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12856061" y="6157701"/>
            <a:ext cx="15309146" cy="30392467"/>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de-DE"/>
              <a:t>Bild durch Klicken auf Symbol hinzufügen</a:t>
            </a:r>
            <a:endParaRPr lang="en-US" dirty="0"/>
          </a:p>
        </p:txBody>
      </p:sp>
      <p:sp>
        <p:nvSpPr>
          <p:cNvPr id="4" name="Text Placeholder 3"/>
          <p:cNvSpPr>
            <a:spLocks noGrp="1"/>
          </p:cNvSpPr>
          <p:nvPr>
            <p:ph type="body" sz="half" idx="2"/>
          </p:nvPr>
        </p:nvSpPr>
        <p:spPr>
          <a:xfrm>
            <a:off x="2082959" y="12830175"/>
            <a:ext cx="9753280" cy="23769486"/>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F30D97-9542-4CA0-8710-2C31DB7E26DB}" type="datetimeFigureOut">
              <a:rPr lang="de-DE" smtClean="0"/>
              <a:t>21.09.2026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385038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30D97-9542-4CA0-8710-2C31DB7E26DB}" type="datetimeFigureOut">
              <a:rPr lang="de-DE" smtClean="0"/>
              <a:t>21.09.2026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3038019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76960"/>
            <a:ext cx="6520562" cy="3624326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2079021" y="2276960"/>
            <a:ext cx="19183683" cy="3624326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30D97-9542-4CA0-8710-2C31DB7E26DB}" type="datetimeFigureOut">
              <a:rPr lang="de-DE" smtClean="0"/>
              <a:t>21.09.2026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4006324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76970"/>
            <a:ext cx="26082248" cy="8266358"/>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2079020" y="11384800"/>
            <a:ext cx="26082248" cy="27135427"/>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2079020" y="39638914"/>
            <a:ext cx="6804065" cy="2276960"/>
          </a:xfrm>
          <a:prstGeom prst="rect">
            <a:avLst/>
          </a:prstGeom>
        </p:spPr>
        <p:txBody>
          <a:bodyPr vert="horz" lIns="91440" tIns="45720" rIns="91440" bIns="45720" rtlCol="0" anchor="ctr"/>
          <a:lstStyle>
            <a:lvl1pPr algn="l">
              <a:defRPr sz="3969">
                <a:solidFill>
                  <a:schemeClr val="tx1">
                    <a:tint val="75000"/>
                  </a:schemeClr>
                </a:solidFill>
              </a:defRPr>
            </a:lvl1pPr>
          </a:lstStyle>
          <a:p>
            <a:fld id="{13F30D97-9542-4CA0-8710-2C31DB7E26DB}" type="datetimeFigureOut">
              <a:rPr lang="de-DE" smtClean="0"/>
              <a:t>21.09.2026</a:t>
            </a:fld>
            <a:endParaRPr lang="de-DE"/>
          </a:p>
        </p:txBody>
      </p:sp>
      <p:sp>
        <p:nvSpPr>
          <p:cNvPr id="5" name="Footer Placeholder 4"/>
          <p:cNvSpPr>
            <a:spLocks noGrp="1"/>
          </p:cNvSpPr>
          <p:nvPr>
            <p:ph type="ftr" sz="quarter" idx="3"/>
          </p:nvPr>
        </p:nvSpPr>
        <p:spPr>
          <a:xfrm>
            <a:off x="10017096" y="39638914"/>
            <a:ext cx="10206097" cy="2276960"/>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21357203" y="39638914"/>
            <a:ext cx="6804065" cy="2276960"/>
          </a:xfrm>
          <a:prstGeom prst="rect">
            <a:avLst/>
          </a:prstGeom>
        </p:spPr>
        <p:txBody>
          <a:bodyPr vert="horz" lIns="91440" tIns="45720" rIns="91440" bIns="45720" rtlCol="0" anchor="ctr"/>
          <a:lstStyle>
            <a:lvl1pPr algn="r">
              <a:defRPr sz="3969">
                <a:solidFill>
                  <a:schemeClr val="tx1">
                    <a:tint val="75000"/>
                  </a:schemeClr>
                </a:solidFill>
              </a:defRPr>
            </a:lvl1pPr>
          </a:lstStyle>
          <a:p>
            <a:fld id="{338625D1-1555-4B60-B127-FFB869F23E4D}" type="slidenum">
              <a:rPr lang="de-DE" smtClean="0"/>
              <a:t>‹Nr.›</a:t>
            </a:fld>
            <a:endParaRPr lang="de-DE"/>
          </a:p>
        </p:txBody>
      </p:sp>
    </p:spTree>
    <p:extLst>
      <p:ext uri="{BB962C8B-B14F-4D97-AF65-F5344CB8AC3E}">
        <p14:creationId xmlns:p14="http://schemas.microsoft.com/office/powerpoint/2010/main" val="170686663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tif"/><Relationship Id="rId13" Type="http://schemas.openxmlformats.org/officeDocument/2006/relationships/image" Target="../media/image8.png"/><Relationship Id="rId3" Type="http://schemas.openxmlformats.org/officeDocument/2006/relationships/hyperlink" Target="https://plattform65c.de/manual-plus/" TargetMode="External"/><Relationship Id="rId7" Type="http://schemas.openxmlformats.org/officeDocument/2006/relationships/hyperlink" Target="https://www.landeskrebsregister.nrw/auswertungen/" TargetMode="External"/><Relationship Id="rId12" Type="http://schemas.openxmlformats.org/officeDocument/2006/relationships/image" Target="../media/image7.png"/><Relationship Id="rId2" Type="http://schemas.openxmlformats.org/officeDocument/2006/relationships/hyperlink" Target="https://ilias.aekwl.de/login.php?client_id=aekwl&amp;cmd=force_login&amp;lang=de" TargetMode="External"/><Relationship Id="rId1" Type="http://schemas.openxmlformats.org/officeDocument/2006/relationships/slideLayout" Target="../slideLayouts/slideLayout1.xml"/><Relationship Id="rId6" Type="http://schemas.openxmlformats.org/officeDocument/2006/relationships/hyperlink" Target="https://www.landeskrebsregister.nrw/aktuelles/unsere-termine/" TargetMode="External"/><Relationship Id="rId11" Type="http://schemas.openxmlformats.org/officeDocument/2006/relationships/image" Target="../media/image6.png"/><Relationship Id="rId5" Type="http://schemas.openxmlformats.org/officeDocument/2006/relationships/hyperlink" Target="https://www.landeskrebsregister.nrw/online-jahresbericht/#/general/intro" TargetMode="External"/><Relationship Id="rId10" Type="http://schemas.openxmlformats.org/officeDocument/2006/relationships/image" Target="../media/image5.png"/><Relationship Id="rId4" Type="http://schemas.openxmlformats.org/officeDocument/2006/relationships/hyperlink" Target="https://www.landeskrebsregister.nrw/melder/krebsregistrierung-inhalte-der-meldung/wissen-kompakt-kodierhilfen/" TargetMode="External"/><Relationship Id="rId9" Type="http://schemas.openxmlformats.org/officeDocument/2006/relationships/image" Target="../media/image4.pn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elle 19">
            <a:extLst>
              <a:ext uri="{FF2B5EF4-FFF2-40B4-BE49-F238E27FC236}">
                <a16:creationId xmlns:a16="http://schemas.microsoft.com/office/drawing/2014/main" id="{831EDF69-FC9F-9F8B-EF8A-ADCAC7712B17}"/>
              </a:ext>
            </a:extLst>
          </p:cNvPr>
          <p:cNvGraphicFramePr>
            <a:graphicFrameLocks noGrp="1"/>
          </p:cNvGraphicFramePr>
          <p:nvPr>
            <p:extLst>
              <p:ext uri="{D42A27DB-BD31-4B8C-83A1-F6EECF244321}">
                <p14:modId xmlns:p14="http://schemas.microsoft.com/office/powerpoint/2010/main" val="2879514744"/>
              </p:ext>
            </p:extLst>
          </p:nvPr>
        </p:nvGraphicFramePr>
        <p:xfrm>
          <a:off x="1286950" y="14125407"/>
          <a:ext cx="27661680" cy="20258596"/>
        </p:xfrm>
        <a:graphic>
          <a:graphicData uri="http://schemas.openxmlformats.org/drawingml/2006/table">
            <a:tbl>
              <a:tblPr firstRow="1" bandRow="1">
                <a:tableStyleId>{5C22544A-7EE6-4342-B048-85BDC9FD1C3A}</a:tableStyleId>
              </a:tblPr>
              <a:tblGrid>
                <a:gridCol w="4460707">
                  <a:extLst>
                    <a:ext uri="{9D8B030D-6E8A-4147-A177-3AD203B41FA5}">
                      <a16:colId xmlns:a16="http://schemas.microsoft.com/office/drawing/2014/main" val="1654626617"/>
                    </a:ext>
                  </a:extLst>
                </a:gridCol>
                <a:gridCol w="9382889">
                  <a:extLst>
                    <a:ext uri="{9D8B030D-6E8A-4147-A177-3AD203B41FA5}">
                      <a16:colId xmlns:a16="http://schemas.microsoft.com/office/drawing/2014/main" val="434262927"/>
                    </a:ext>
                  </a:extLst>
                </a:gridCol>
                <a:gridCol w="4422084">
                  <a:extLst>
                    <a:ext uri="{9D8B030D-6E8A-4147-A177-3AD203B41FA5}">
                      <a16:colId xmlns:a16="http://schemas.microsoft.com/office/drawing/2014/main" val="2138224597"/>
                    </a:ext>
                  </a:extLst>
                </a:gridCol>
                <a:gridCol w="9396000">
                  <a:extLst>
                    <a:ext uri="{9D8B030D-6E8A-4147-A177-3AD203B41FA5}">
                      <a16:colId xmlns:a16="http://schemas.microsoft.com/office/drawing/2014/main" val="473239129"/>
                    </a:ext>
                  </a:extLst>
                </a:gridCol>
              </a:tblGrid>
              <a:tr h="4111464">
                <a:tc gridSpan="2">
                  <a:txBody>
                    <a:bodyPr/>
                    <a:lstStyle/>
                    <a:p>
                      <a:pPr algn="ctr"/>
                      <a:endParaRPr kumimoji="0" lang="de-DE" sz="4400" b="1" i="0" u="none" strike="noStrike" kern="1200" cap="none" spc="0" normalizeH="0" baseline="0" noProof="0" dirty="0">
                        <a:ln>
                          <a:noFill/>
                        </a:ln>
                        <a:solidFill>
                          <a:srgbClr val="022251"/>
                        </a:solidFill>
                        <a:effectLst/>
                        <a:uLnTx/>
                        <a:uFillTx/>
                        <a:latin typeface="+mn-lt"/>
                        <a:ea typeface="+mn-ea"/>
                        <a:cs typeface="+mn-cs"/>
                      </a:endParaRPr>
                    </a:p>
                    <a:p>
                      <a:pPr algn="ctr"/>
                      <a:endParaRPr kumimoji="0" lang="de-DE" sz="4400" b="1" i="0" u="none" strike="noStrike" kern="1200" cap="none" spc="0" normalizeH="0" baseline="0" noProof="0" dirty="0">
                        <a:ln>
                          <a:noFill/>
                        </a:ln>
                        <a:solidFill>
                          <a:srgbClr val="022251"/>
                        </a:solidFill>
                        <a:effectLst/>
                        <a:uLnTx/>
                        <a:uFillTx/>
                        <a:latin typeface="+mn-lt"/>
                        <a:ea typeface="+mn-ea"/>
                        <a:cs typeface="+mn-cs"/>
                      </a:endParaRPr>
                    </a:p>
                    <a:p>
                      <a:pPr algn="ctr"/>
                      <a:r>
                        <a:rPr kumimoji="0" lang="de-DE" sz="4400" b="1" i="0" u="none" strike="noStrike" kern="1200" cap="none" spc="0" normalizeH="0" baseline="0" noProof="0" dirty="0">
                          <a:ln>
                            <a:noFill/>
                          </a:ln>
                          <a:solidFill>
                            <a:srgbClr val="022251"/>
                          </a:solidFill>
                          <a:effectLst/>
                          <a:uLnTx/>
                          <a:uFillTx/>
                          <a:latin typeface="+mn-lt"/>
                          <a:ea typeface="+mn-ea"/>
                          <a:cs typeface="+mn-cs"/>
                        </a:rPr>
                        <a:t>D A T E N Q U A L I T Ä T </a:t>
                      </a:r>
                    </a:p>
                    <a:p>
                      <a:pPr algn="ctr"/>
                      <a:endParaRPr kumimoji="0" lang="de-DE" sz="2600" b="1" i="0" u="none" strike="noStrike" kern="1200" cap="none" spc="0" normalizeH="0" baseline="0" noProof="0" dirty="0">
                        <a:ln>
                          <a:noFill/>
                        </a:ln>
                        <a:solidFill>
                          <a:srgbClr val="022251"/>
                        </a:solidFill>
                        <a:effectLst/>
                        <a:uLnTx/>
                        <a:uFillTx/>
                        <a:latin typeface="+mn-lt"/>
                        <a:ea typeface="+mn-ea"/>
                        <a:cs typeface="+mn-cs"/>
                      </a:endParaRPr>
                    </a:p>
                    <a:p>
                      <a:pPr algn="ctr"/>
                      <a:r>
                        <a:rPr kumimoji="0" lang="de-DE" sz="4400" b="0" i="0" u="none" strike="noStrike" kern="1200" cap="none" spc="0" normalizeH="0" baseline="0" noProof="0" dirty="0">
                          <a:ln>
                            <a:noFill/>
                          </a:ln>
                          <a:solidFill>
                            <a:srgbClr val="022251"/>
                          </a:solidFill>
                          <a:effectLst/>
                          <a:uLnTx/>
                          <a:uFillTx/>
                          <a:latin typeface="+mn-lt"/>
                          <a:ea typeface="+mn-ea"/>
                          <a:cs typeface="+mn-cs"/>
                        </a:rPr>
                        <a:t>Zielgruppe: Datenerfasser</a:t>
                      </a:r>
                      <a:r>
                        <a:rPr kumimoji="0" lang="de-DE" sz="4400" b="1" i="0" u="none" strike="noStrike" kern="1200" cap="none" spc="0" normalizeH="0" baseline="0" noProof="0" dirty="0">
                          <a:ln>
                            <a:noFill/>
                          </a:ln>
                          <a:solidFill>
                            <a:srgbClr val="022251"/>
                          </a:solidFill>
                          <a:effectLst/>
                          <a:uLnTx/>
                          <a:uFillTx/>
                          <a:latin typeface="+mn-lt"/>
                          <a:ea typeface="+mn-ea"/>
                          <a:cs typeface="+mn-cs"/>
                        </a:rPr>
                        <a: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de-DE"/>
                    </a:p>
                  </a:txBody>
                  <a:tcPr/>
                </a:tc>
                <a:tc gridSpan="2">
                  <a:txBody>
                    <a:bodyPr/>
                    <a:lstStyle/>
                    <a:p>
                      <a:pPr algn="ctr"/>
                      <a:endParaRPr kumimoji="0" lang="pt-BR" sz="4400" b="1" i="0" u="none" strike="noStrike" kern="1200" cap="none" spc="0" normalizeH="0" baseline="0" noProof="0" dirty="0">
                        <a:ln>
                          <a:noFill/>
                        </a:ln>
                        <a:solidFill>
                          <a:srgbClr val="022251"/>
                        </a:solidFill>
                        <a:effectLst/>
                        <a:uLnTx/>
                        <a:uFillTx/>
                        <a:latin typeface="+mn-lt"/>
                        <a:ea typeface="+mn-ea"/>
                        <a:cs typeface="+mn-cs"/>
                      </a:endParaRPr>
                    </a:p>
                    <a:p>
                      <a:pPr algn="ctr"/>
                      <a:endParaRPr kumimoji="0" lang="pt-BR" sz="4400" b="1" i="0" u="none" strike="noStrike" kern="1200" cap="none" spc="0" normalizeH="0" baseline="0" noProof="0" dirty="0">
                        <a:ln>
                          <a:noFill/>
                        </a:ln>
                        <a:solidFill>
                          <a:srgbClr val="022251"/>
                        </a:solidFill>
                        <a:effectLst/>
                        <a:uLnTx/>
                        <a:uFillTx/>
                        <a:latin typeface="+mn-lt"/>
                        <a:ea typeface="+mn-ea"/>
                        <a:cs typeface="+mn-cs"/>
                      </a:endParaRPr>
                    </a:p>
                    <a:p>
                      <a:pPr algn="ctr"/>
                      <a:r>
                        <a:rPr kumimoji="0" lang="pt-BR" sz="4400" b="1" i="0" u="none" strike="noStrike" kern="1200" cap="none" spc="0" normalizeH="0" baseline="0" noProof="0" dirty="0">
                          <a:ln>
                            <a:noFill/>
                          </a:ln>
                          <a:solidFill>
                            <a:srgbClr val="022251"/>
                          </a:solidFill>
                          <a:effectLst/>
                          <a:uLnTx/>
                          <a:uFillTx/>
                          <a:latin typeface="+mn-lt"/>
                          <a:ea typeface="+mn-ea"/>
                          <a:cs typeface="+mn-cs"/>
                        </a:rPr>
                        <a:t>V E R S O R G U N G S Q U A L I T Ä T</a:t>
                      </a:r>
                    </a:p>
                    <a:p>
                      <a:pPr algn="ctr"/>
                      <a:endParaRPr kumimoji="0" lang="pt-BR" sz="2600" b="1" i="0" u="none" strike="noStrike" kern="1200" cap="none" spc="0" normalizeH="0" baseline="0" noProof="0" dirty="0">
                        <a:ln>
                          <a:noFill/>
                        </a:ln>
                        <a:solidFill>
                          <a:srgbClr val="022251"/>
                        </a:solidFill>
                        <a:effectLst/>
                        <a:uLnTx/>
                        <a:uFillTx/>
                        <a:latin typeface="+mn-lt"/>
                        <a:ea typeface="+mn-ea"/>
                        <a:cs typeface="+mn-cs"/>
                      </a:endParaRPr>
                    </a:p>
                    <a:p>
                      <a:pPr algn="ctr"/>
                      <a:r>
                        <a:rPr kumimoji="0" lang="pt-BR" sz="4400" b="0" i="0" u="none" strike="noStrike" kern="1200" cap="none" spc="0" normalizeH="0" baseline="0" noProof="0" dirty="0">
                          <a:ln>
                            <a:noFill/>
                          </a:ln>
                          <a:solidFill>
                            <a:srgbClr val="022251"/>
                          </a:solidFill>
                          <a:effectLst/>
                          <a:uLnTx/>
                          <a:uFillTx/>
                          <a:latin typeface="+mn-lt"/>
                          <a:ea typeface="+mn-ea"/>
                          <a:cs typeface="+mn-cs"/>
                        </a:rPr>
                        <a:t>Zielgruppe: Behandler</a:t>
                      </a:r>
                      <a:r>
                        <a:rPr kumimoji="0" lang="pt-BR" sz="4400" b="1" i="0" u="none" strike="noStrike" kern="1200" cap="none" spc="0" normalizeH="0" baseline="0" noProof="0" dirty="0">
                          <a:ln>
                            <a:noFill/>
                          </a:ln>
                          <a:solidFill>
                            <a:srgbClr val="022251"/>
                          </a:solidFill>
                          <a:effectLst/>
                          <a:uLnTx/>
                          <a:uFillTx/>
                          <a:latin typeface="+mn-lt"/>
                          <a:ea typeface="+mn-ea"/>
                          <a:cs typeface="+mn-cs"/>
                        </a:rPr>
                        <a:t>	</a:t>
                      </a:r>
                    </a:p>
                    <a:p>
                      <a:pPr algn="ctr"/>
                      <a:endParaRPr kumimoji="0" lang="pt-BR" sz="4400" b="1" i="0" u="none" strike="noStrike" kern="1200" cap="none" spc="0" normalizeH="0" baseline="0" noProof="0" dirty="0">
                        <a:ln>
                          <a:noFill/>
                        </a:ln>
                        <a:solidFill>
                          <a:srgbClr val="022251"/>
                        </a:solidFill>
                        <a:effectLst/>
                        <a:uLnTx/>
                        <a:uFillTx/>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de-DE"/>
                    </a:p>
                  </a:txBody>
                  <a:tcPr/>
                </a:tc>
                <a:extLst>
                  <a:ext uri="{0D108BD9-81ED-4DB2-BD59-A6C34878D82A}">
                    <a16:rowId xmlns:a16="http://schemas.microsoft.com/office/drawing/2014/main" val="3400519282"/>
                  </a:ext>
                </a:extLst>
              </a:tr>
              <a:tr h="1080000">
                <a:tc gridSpan="4">
                  <a:txBody>
                    <a:bodyPr/>
                    <a:lstStyle/>
                    <a:p>
                      <a:pPr marL="0" marR="0" lvl="0" indent="0" algn="ctr" defTabSz="457200" rtl="0" eaLnBrk="1" fontAlgn="auto" latinLnBrk="0" hangingPunct="1">
                        <a:lnSpc>
                          <a:spcPct val="100000"/>
                        </a:lnSpc>
                        <a:spcBef>
                          <a:spcPts val="595"/>
                        </a:spcBef>
                        <a:spcAft>
                          <a:spcPts val="0"/>
                        </a:spcAft>
                        <a:buClrTx/>
                        <a:buSzTx/>
                        <a:buFontTx/>
                        <a:buNone/>
                        <a:tabLst/>
                        <a:defRPr/>
                      </a:pPr>
                      <a:r>
                        <a:rPr kumimoji="0" lang="de-DE" sz="3600" b="1" i="0" u="none" strike="noStrike" kern="1200" cap="none" spc="0" normalizeH="0" baseline="0" noProof="0" dirty="0">
                          <a:ln>
                            <a:noFill/>
                          </a:ln>
                          <a:solidFill>
                            <a:srgbClr val="003064"/>
                          </a:solidFill>
                          <a:effectLst/>
                          <a:uLnTx/>
                          <a:uFillTx/>
                          <a:latin typeface="+mn-lt"/>
                          <a:ea typeface="+mn-ea"/>
                          <a:cs typeface="+mn-cs"/>
                        </a:rPr>
                        <a:t>Schulungen &amp; Veranstaltungen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de-DE"/>
                    </a:p>
                  </a:txBody>
                  <a:tcPr/>
                </a:tc>
                <a:tc hMerge="1">
                  <a:txBody>
                    <a:bodyPr/>
                    <a:lstStyle/>
                    <a:p>
                      <a:endParaRPr lang="de-DE" sz="3600" b="1" dirty="0"/>
                    </a:p>
                  </a:txBody>
                  <a:tcPr>
                    <a:noFill/>
                  </a:tcPr>
                </a:tc>
                <a:tc hMerge="1">
                  <a:txBody>
                    <a:bodyPr/>
                    <a:lstStyle/>
                    <a:p>
                      <a:endParaRPr lang="de-DE"/>
                    </a:p>
                  </a:txBody>
                  <a:tcPr/>
                </a:tc>
                <a:extLst>
                  <a:ext uri="{0D108BD9-81ED-4DB2-BD59-A6C34878D82A}">
                    <a16:rowId xmlns:a16="http://schemas.microsoft.com/office/drawing/2014/main" val="954445157"/>
                  </a:ext>
                </a:extLst>
              </a:tr>
              <a:tr h="4857618">
                <a:tc>
                  <a:txBody>
                    <a:bodyPr/>
                    <a:lstStyle/>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endParaRPr kumimoji="0" lang="de-DE" sz="3600" b="0" i="0" u="none" strike="noStrike" kern="1200" cap="none" spc="0" normalizeH="0" baseline="0" noProof="0" dirty="0">
                        <a:ln>
                          <a:noFill/>
                        </a:ln>
                        <a:solidFill>
                          <a:srgbClr val="003064"/>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err="1">
                          <a:ln>
                            <a:noFill/>
                          </a:ln>
                          <a:solidFill>
                            <a:srgbClr val="003064"/>
                          </a:solidFill>
                          <a:effectLst/>
                          <a:uLnTx/>
                          <a:uFillTx/>
                          <a:latin typeface="+mn-lt"/>
                          <a:ea typeface="+mn-ea"/>
                          <a:cs typeface="+mn-cs"/>
                        </a:rPr>
                        <a:t>Melderschulung</a:t>
                      </a:r>
                      <a:r>
                        <a:rPr kumimoji="0" lang="de-DE" sz="3600" b="0" i="0" u="none" strike="noStrike" kern="1200" cap="none" spc="0" normalizeH="0" baseline="0" noProof="0" dirty="0">
                          <a:ln>
                            <a:noFill/>
                          </a:ln>
                          <a:solidFill>
                            <a:srgbClr val="003064"/>
                          </a:solidFill>
                          <a:effectLst/>
                          <a:uLnTx/>
                          <a:uFillTx/>
                          <a:latin typeface="+mn-lt"/>
                          <a:ea typeface="+mn-ea"/>
                          <a:cs typeface="+mn-cs"/>
                        </a:rPr>
                        <a:t>-Grundwissen</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err="1">
                          <a:ln>
                            <a:noFill/>
                          </a:ln>
                          <a:solidFill>
                            <a:srgbClr val="003064"/>
                          </a:solidFill>
                          <a:effectLst/>
                          <a:uLnTx/>
                          <a:uFillTx/>
                          <a:latin typeface="+mn-lt"/>
                          <a:ea typeface="+mn-ea"/>
                          <a:cs typeface="+mn-cs"/>
                        </a:rPr>
                        <a:t>Melderschulung</a:t>
                      </a:r>
                      <a:r>
                        <a:rPr kumimoji="0" lang="de-DE" sz="3600" b="0" i="0" u="none" strike="noStrike" kern="1200" cap="none" spc="0" normalizeH="0" baseline="0" noProof="0" dirty="0">
                          <a:ln>
                            <a:noFill/>
                          </a:ln>
                          <a:solidFill>
                            <a:srgbClr val="003064"/>
                          </a:solidFill>
                          <a:effectLst/>
                          <a:uLnTx/>
                          <a:uFillTx/>
                          <a:latin typeface="+mn-lt"/>
                          <a:ea typeface="+mn-ea"/>
                          <a:cs typeface="+mn-cs"/>
                        </a:rPr>
                        <a:t>-Fachwissen</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err="1">
                          <a:ln>
                            <a:noFill/>
                          </a:ln>
                          <a:solidFill>
                            <a:srgbClr val="003064"/>
                          </a:solidFill>
                          <a:effectLst/>
                          <a:uLnTx/>
                          <a:uFillTx/>
                          <a:latin typeface="+mn-lt"/>
                          <a:ea typeface="+mn-ea"/>
                          <a:cs typeface="+mn-cs"/>
                        </a:rPr>
                        <a:t>Melderportaleinführung</a:t>
                      </a:r>
                      <a:endParaRPr kumimoji="0" lang="de-DE" sz="3600" b="0" i="0" u="none" strike="noStrike" kern="1200" cap="none" spc="0" normalizeH="0" baseline="0" noProof="0" dirty="0">
                        <a:ln>
                          <a:noFill/>
                        </a:ln>
                        <a:solidFill>
                          <a:srgbClr val="003064"/>
                        </a:solidFill>
                        <a:effectLst/>
                        <a:uLnTx/>
                        <a:uFillTx/>
                        <a:latin typeface="+mn-lt"/>
                        <a:ea typeface="+mn-ea"/>
                        <a:cs typeface="+mn-cs"/>
                      </a:endParaRP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„Wissen Kompakt“-Karten</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Manual plus</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E-Learning-Angebote über die Akademie für medizinische Fortbildung der Ärztekammer Westfalen-Lippe (Ilias)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3024012" rtl="0" eaLnBrk="1" fontAlgn="auto" latinLnBrk="0" hangingPunct="1">
                        <a:lnSpc>
                          <a:spcPct val="100000"/>
                        </a:lnSpc>
                        <a:spcBef>
                          <a:spcPts val="0"/>
                        </a:spcBef>
                        <a:spcAft>
                          <a:spcPts val="0"/>
                        </a:spcAft>
                        <a:buClrTx/>
                        <a:buSzTx/>
                        <a:buFontTx/>
                        <a:buNone/>
                        <a:tabLst/>
                        <a:defRPr/>
                      </a:pPr>
                      <a:endParaRPr lang="de-DE" sz="3600" dirty="0"/>
                    </a:p>
                    <a:p>
                      <a:endParaRPr lang="de-DE" sz="3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Qualitätskonferenzen</a:t>
                      </a:r>
                    </a:p>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Vorträge bei Ihren Veranstaltungen, </a:t>
                      </a:r>
                      <a:br>
                        <a:rPr kumimoji="0" lang="de-DE" sz="3600" b="0" i="0" u="none" strike="noStrike" kern="1200" cap="none" spc="0" normalizeH="0" baseline="0" noProof="0" dirty="0">
                          <a:ln>
                            <a:noFill/>
                          </a:ln>
                          <a:solidFill>
                            <a:srgbClr val="003064"/>
                          </a:solidFill>
                          <a:effectLst/>
                          <a:uLnTx/>
                          <a:uFillTx/>
                          <a:latin typeface="+mn-lt"/>
                          <a:ea typeface="+mn-ea"/>
                          <a:cs typeface="+mn-cs"/>
                        </a:rPr>
                      </a:br>
                      <a:r>
                        <a:rPr kumimoji="0" lang="de-DE" sz="3600" b="0" i="0" u="none" strike="noStrike" kern="1200" cap="none" spc="0" normalizeH="0" baseline="0" noProof="0" dirty="0">
                          <a:ln>
                            <a:noFill/>
                          </a:ln>
                          <a:solidFill>
                            <a:srgbClr val="003064"/>
                          </a:solidFill>
                          <a:effectLst/>
                          <a:uLnTx/>
                          <a:uFillTx/>
                          <a:latin typeface="+mn-lt"/>
                          <a:ea typeface="+mn-ea"/>
                          <a:cs typeface="+mn-cs"/>
                        </a:rPr>
                        <a:t>wie Qualitätszirkeln o. Ä.</a:t>
                      </a:r>
                      <a:endParaRPr kumimoji="0" lang="de-DE" sz="3600" b="0" i="0" u="none" strike="noStrike" kern="1200" cap="none" spc="0" normalizeH="0" baseline="0" noProof="0" dirty="0">
                        <a:ln>
                          <a:noFill/>
                        </a:ln>
                        <a:solidFill>
                          <a:srgbClr val="022251"/>
                        </a:solidFill>
                        <a:effectLst/>
                        <a:uLnTx/>
                        <a:uFillTx/>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1242252"/>
                  </a:ext>
                </a:extLst>
              </a:tr>
              <a:tr h="1080000">
                <a:tc gridSpan="4">
                  <a:txBody>
                    <a:bodyPr/>
                    <a:lstStyle/>
                    <a:p>
                      <a:pPr marL="0" marR="0" lvl="0" indent="0" algn="ctr" defTabSz="457200" rtl="0" eaLnBrk="1" fontAlgn="auto" latinLnBrk="0" hangingPunct="1">
                        <a:lnSpc>
                          <a:spcPct val="100000"/>
                        </a:lnSpc>
                        <a:spcBef>
                          <a:spcPts val="595"/>
                        </a:spcBef>
                        <a:spcAft>
                          <a:spcPts val="0"/>
                        </a:spcAft>
                        <a:buClrTx/>
                        <a:buSzTx/>
                        <a:buFontTx/>
                        <a:buNone/>
                        <a:tabLst/>
                        <a:defRPr/>
                      </a:pPr>
                      <a:r>
                        <a:rPr kumimoji="0" lang="en-US" sz="3600" b="1" i="0" u="none" strike="noStrike" kern="1200" cap="none" spc="0" normalizeH="0" baseline="0" noProof="0" dirty="0" err="1">
                          <a:ln>
                            <a:noFill/>
                          </a:ln>
                          <a:solidFill>
                            <a:srgbClr val="003064"/>
                          </a:solidFill>
                          <a:effectLst/>
                          <a:uLnTx/>
                          <a:uFillTx/>
                          <a:latin typeface="+mn-lt"/>
                          <a:ea typeface="+mn-ea"/>
                          <a:cs typeface="+mn-cs"/>
                        </a:rPr>
                        <a:t>Datenrückmeldungen</a:t>
                      </a:r>
                      <a:endParaRPr kumimoji="0" lang="en-US" sz="3600" b="1" i="0" u="none" strike="noStrike" kern="1200" cap="none" spc="0" normalizeH="0" baseline="0" noProof="0" dirty="0">
                        <a:ln>
                          <a:noFill/>
                        </a:ln>
                        <a:solidFill>
                          <a:srgbClr val="003064"/>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de-DE"/>
                    </a:p>
                  </a:txBody>
                  <a:tcPr/>
                </a:tc>
                <a:tc hMerge="1">
                  <a:txBody>
                    <a:bodyPr/>
                    <a:lstStyle/>
                    <a:p>
                      <a:endParaRPr lang="de-DE" sz="3600" dirty="0"/>
                    </a:p>
                  </a:txBody>
                  <a:tcPr>
                    <a:noFill/>
                  </a:tcPr>
                </a:tc>
                <a:tc hMerge="1">
                  <a:txBody>
                    <a:bodyPr/>
                    <a:lstStyle/>
                    <a:p>
                      <a:endParaRPr lang="de-DE"/>
                    </a:p>
                  </a:txBody>
                  <a:tcPr/>
                </a:tc>
                <a:extLst>
                  <a:ext uri="{0D108BD9-81ED-4DB2-BD59-A6C34878D82A}">
                    <a16:rowId xmlns:a16="http://schemas.microsoft.com/office/drawing/2014/main" val="2546108024"/>
                  </a:ext>
                </a:extLst>
              </a:tr>
              <a:tr h="4004870">
                <a:tc>
                  <a:txBody>
                    <a:bodyPr/>
                    <a:lstStyle/>
                    <a:p>
                      <a:endParaRPr lang="de-DE" sz="3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Qualitätsübersicht (QÜS)</a:t>
                      </a:r>
                    </a:p>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Vitalstatusdaten</a:t>
                      </a:r>
                    </a:p>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Verlaufsdaten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de-DE" sz="3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Auswertungsbogen (AWB) Klinik und Praxis</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Auswertungsbogen (AWB) Pathologie</a:t>
                      </a:r>
                    </a:p>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Interaktive Jahresberichte</a:t>
                      </a:r>
                    </a:p>
                    <a:p>
                      <a:pPr marL="2083506" marR="0" lvl="1"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Wohnortbezogener </a:t>
                      </a:r>
                      <a:br>
                        <a:rPr kumimoji="0" lang="de-DE" sz="3600" b="0" i="0" u="none" strike="noStrike" kern="1200" cap="none" spc="0" normalizeH="0" baseline="0" noProof="0" dirty="0">
                          <a:ln>
                            <a:noFill/>
                          </a:ln>
                          <a:solidFill>
                            <a:srgbClr val="033266"/>
                          </a:solidFill>
                          <a:effectLst/>
                          <a:uLnTx/>
                          <a:uFillTx/>
                          <a:latin typeface="+mn-lt"/>
                          <a:ea typeface="+mn-ea"/>
                          <a:cs typeface="+mn-cs"/>
                        </a:rPr>
                      </a:br>
                      <a:r>
                        <a:rPr kumimoji="0" lang="de-DE" sz="3600" b="0" i="0" u="none" strike="noStrike" kern="1200" cap="none" spc="0" normalizeH="0" baseline="0" noProof="0" dirty="0">
                          <a:ln>
                            <a:noFill/>
                          </a:ln>
                          <a:solidFill>
                            <a:srgbClr val="033266"/>
                          </a:solidFill>
                          <a:effectLst/>
                          <a:uLnTx/>
                          <a:uFillTx/>
                          <a:latin typeface="+mn-lt"/>
                          <a:ea typeface="+mn-ea"/>
                          <a:cs typeface="+mn-cs"/>
                        </a:rPr>
                        <a:t>Jahresbericht (WOB) </a:t>
                      </a:r>
                    </a:p>
                    <a:p>
                      <a:pPr marL="2083506" marR="0" lvl="1"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33266"/>
                          </a:solidFill>
                          <a:effectLst/>
                          <a:uLnTx/>
                          <a:uFillTx/>
                          <a:latin typeface="+mn-lt"/>
                          <a:ea typeface="+mn-ea"/>
                          <a:cs typeface="+mn-cs"/>
                        </a:rPr>
                        <a:t>Behandlungsortbezogener Jahresbericht (BOB)</a:t>
                      </a:r>
                      <a:endParaRPr lang="de-DE" sz="3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05625184"/>
                  </a:ext>
                </a:extLst>
              </a:tr>
              <a:tr h="1116000">
                <a:tc gridSpan="4">
                  <a:txBody>
                    <a:bodyPr/>
                    <a:lstStyle/>
                    <a:p>
                      <a:pPr marL="0" marR="0" lvl="0" indent="0" algn="ctr" defTabSz="3024012" rtl="0" eaLnBrk="1" fontAlgn="auto" latinLnBrk="0" hangingPunct="1">
                        <a:lnSpc>
                          <a:spcPct val="100000"/>
                        </a:lnSpc>
                        <a:spcBef>
                          <a:spcPts val="0"/>
                        </a:spcBef>
                        <a:spcAft>
                          <a:spcPts val="0"/>
                        </a:spcAft>
                        <a:buClrTx/>
                        <a:buSzTx/>
                        <a:buFontTx/>
                        <a:buNone/>
                        <a:tabLst/>
                        <a:defRPr/>
                      </a:pPr>
                      <a:endParaRPr kumimoji="0" lang="de-DE" sz="3600" b="1" i="0" u="none" strike="noStrike" kern="1200" cap="none" spc="0" normalizeH="0" baseline="0" noProof="0" dirty="0">
                        <a:ln>
                          <a:noFill/>
                        </a:ln>
                        <a:solidFill>
                          <a:srgbClr val="003064"/>
                        </a:solidFill>
                        <a:effectLst/>
                        <a:uLnTx/>
                        <a:uFillTx/>
                        <a:latin typeface="+mn-lt"/>
                        <a:ea typeface="+mn-ea"/>
                        <a:cs typeface="+mn-cs"/>
                      </a:endParaRPr>
                    </a:p>
                    <a:p>
                      <a:pPr marL="0" marR="0" lvl="0" indent="0" algn="ctr" defTabSz="3024012" rtl="0" eaLnBrk="1" fontAlgn="auto" latinLnBrk="0" hangingPunct="1">
                        <a:lnSpc>
                          <a:spcPct val="100000"/>
                        </a:lnSpc>
                        <a:spcBef>
                          <a:spcPts val="0"/>
                        </a:spcBef>
                        <a:spcAft>
                          <a:spcPts val="0"/>
                        </a:spcAft>
                        <a:buClrTx/>
                        <a:buSzTx/>
                        <a:buFontTx/>
                        <a:buNone/>
                        <a:tabLst/>
                        <a:defRPr/>
                      </a:pPr>
                      <a:r>
                        <a:rPr kumimoji="0" lang="de-DE" sz="3600" b="1" i="0" u="none" strike="noStrike" kern="1200" cap="none" spc="0" normalizeH="0" baseline="0" noProof="0" dirty="0">
                          <a:ln>
                            <a:noFill/>
                          </a:ln>
                          <a:solidFill>
                            <a:srgbClr val="003064"/>
                          </a:solidFill>
                          <a:effectLst/>
                          <a:uLnTx/>
                          <a:uFillTx/>
                          <a:latin typeface="+mn-lt"/>
                          <a:ea typeface="+mn-ea"/>
                          <a:cs typeface="+mn-cs"/>
                        </a:rPr>
                        <a:t>Support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de-DE"/>
                    </a:p>
                  </a:txBody>
                  <a:tcPr/>
                </a:tc>
                <a:tc hMerge="1">
                  <a:txBody>
                    <a:bodyPr/>
                    <a:lstStyle/>
                    <a:p>
                      <a:endParaRPr lang="de-DE" sz="3600" dirty="0"/>
                    </a:p>
                  </a:txBody>
                  <a:tcPr>
                    <a:noFill/>
                  </a:tcPr>
                </a:tc>
                <a:tc hMerge="1">
                  <a:txBody>
                    <a:bodyPr/>
                    <a:lstStyle/>
                    <a:p>
                      <a:endParaRPr lang="de-DE"/>
                    </a:p>
                  </a:txBody>
                  <a:tcPr/>
                </a:tc>
                <a:extLst>
                  <a:ext uri="{0D108BD9-81ED-4DB2-BD59-A6C34878D82A}">
                    <a16:rowId xmlns:a16="http://schemas.microsoft.com/office/drawing/2014/main" val="3827380259"/>
                  </a:ext>
                </a:extLst>
              </a:tr>
              <a:tr h="3928732">
                <a:tc>
                  <a:txBody>
                    <a:bodyPr/>
                    <a:lstStyle/>
                    <a:p>
                      <a:endParaRPr lang="de-DE" sz="3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Ansprechpartner bei Fragen rund </a:t>
                      </a:r>
                      <a:br>
                        <a:rPr kumimoji="0" lang="de-DE" sz="3600" b="0" i="0" u="none" strike="noStrike" kern="1200" cap="none" spc="0" normalizeH="0" baseline="0" noProof="0" dirty="0">
                          <a:ln>
                            <a:noFill/>
                          </a:ln>
                          <a:solidFill>
                            <a:srgbClr val="003064"/>
                          </a:solidFill>
                          <a:effectLst/>
                          <a:uLnTx/>
                          <a:uFillTx/>
                          <a:latin typeface="+mn-lt"/>
                          <a:ea typeface="+mn-ea"/>
                          <a:cs typeface="+mn-cs"/>
                        </a:rPr>
                      </a:br>
                      <a:r>
                        <a:rPr kumimoji="0" lang="de-DE" sz="3600" b="0" i="0" u="none" strike="noStrike" kern="1200" cap="none" spc="0" normalizeH="0" baseline="0" noProof="0" dirty="0">
                          <a:ln>
                            <a:noFill/>
                          </a:ln>
                          <a:solidFill>
                            <a:srgbClr val="003064"/>
                          </a:solidFill>
                          <a:effectLst/>
                          <a:uLnTx/>
                          <a:uFillTx/>
                          <a:latin typeface="+mn-lt"/>
                          <a:ea typeface="+mn-ea"/>
                          <a:cs typeface="+mn-cs"/>
                        </a:rPr>
                        <a:t>um Tumordokumentation</a:t>
                      </a:r>
                    </a:p>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03064"/>
                          </a:solidFill>
                          <a:effectLst/>
                          <a:uLnTx/>
                          <a:uFillTx/>
                          <a:latin typeface="+mn-lt"/>
                          <a:ea typeface="+mn-ea"/>
                          <a:cs typeface="+mn-cs"/>
                        </a:rPr>
                        <a:t>„Gewusst wie“-Rubrik des Newsletters</a:t>
                      </a:r>
                    </a:p>
                    <a:p>
                      <a:endParaRPr lang="de-DE" sz="4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indent="-571500">
                        <a:buFont typeface="Arial" panose="020B0604020202020204" pitchFamily="34" charset="0"/>
                        <a:buChar char="•"/>
                      </a:pPr>
                      <a:endParaRPr lang="de-DE" sz="3600" dirty="0">
                        <a:solidFill>
                          <a:srgbClr val="003064"/>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571500" marR="0" lvl="0" indent="-571500" algn="l" defTabSz="30240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3600" dirty="0">
                          <a:solidFill>
                            <a:srgbClr val="003064"/>
                          </a:solidFill>
                        </a:rPr>
                        <a:t>Ansprechpartner bei Fragen rund </a:t>
                      </a:r>
                      <a:br>
                        <a:rPr lang="de-DE" sz="3600" dirty="0">
                          <a:solidFill>
                            <a:srgbClr val="003064"/>
                          </a:solidFill>
                        </a:rPr>
                      </a:br>
                      <a:r>
                        <a:rPr lang="de-DE" sz="3600" dirty="0">
                          <a:solidFill>
                            <a:srgbClr val="003064"/>
                          </a:solidFill>
                        </a:rPr>
                        <a:t>um klinischen Auswertungen und onkologische Qualitätssicherung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83090585"/>
                  </a:ext>
                </a:extLst>
              </a:tr>
            </a:tbl>
          </a:graphicData>
        </a:graphic>
      </p:graphicFrame>
      <p:sp>
        <p:nvSpPr>
          <p:cNvPr id="11" name="Textfeld 10"/>
          <p:cNvSpPr txBox="1"/>
          <p:nvPr/>
        </p:nvSpPr>
        <p:spPr>
          <a:xfrm>
            <a:off x="1286950" y="6871750"/>
            <a:ext cx="12960000" cy="6063198"/>
          </a:xfrm>
          <a:prstGeom prst="rect">
            <a:avLst/>
          </a:prstGeom>
          <a:noFill/>
        </p:spPr>
        <p:txBody>
          <a:bodyPr wrap="square" rtlCol="0" anchor="t">
            <a:spAutoFit/>
          </a:bodyPr>
          <a:lstStyle/>
          <a:p>
            <a:pPr marL="0" marR="0" lvl="0" indent="0" algn="just" defTabSz="457200" rtl="0" eaLnBrk="1" fontAlgn="auto" latinLnBrk="0" hangingPunct="1">
              <a:lnSpc>
                <a:spcPct val="100000"/>
              </a:lnSpc>
              <a:spcBef>
                <a:spcPts val="1191"/>
              </a:spcBef>
              <a:spcAft>
                <a:spcPts val="1191"/>
              </a:spcAft>
              <a:buClrTx/>
              <a:buSzTx/>
              <a:buFontTx/>
              <a:buNone/>
              <a:tabLst/>
              <a:defRPr/>
            </a:pPr>
            <a:r>
              <a:rPr kumimoji="0" lang="de-DE" sz="4400" b="1" i="0" u="none" strike="noStrike" kern="1200" cap="none" spc="0" normalizeH="0" baseline="0" noProof="0" dirty="0">
                <a:ln>
                  <a:noFill/>
                </a:ln>
                <a:solidFill>
                  <a:srgbClr val="022251"/>
                </a:solidFill>
                <a:effectLst/>
                <a:uLnTx/>
                <a:uFillTx/>
                <a:latin typeface="Calibri" panose="020F0502020204030204"/>
                <a:ea typeface="+mn-ea"/>
                <a:cs typeface="+mn-cs"/>
              </a:rPr>
              <a:t>G E S E T Z L I C H E R   A U F T R A G  </a:t>
            </a:r>
          </a:p>
          <a:p>
            <a:pPr marL="568050" lvl="0" indent="-568050">
              <a:spcBef>
                <a:spcPts val="595"/>
              </a:spcBef>
              <a:buFont typeface="Arial" panose="020B0604020202020204" pitchFamily="34" charset="0"/>
              <a:buChar char="•"/>
              <a:defRPr/>
            </a:pPr>
            <a:r>
              <a:rPr lang="de-DE" sz="3600" dirty="0">
                <a:solidFill>
                  <a:srgbClr val="003064"/>
                </a:solidFill>
              </a:rPr>
              <a:t>Das Landeskrebsregister (LKR) NRW hat den hoheitlichen Auftrag, fortlaufend und flächendeckend Daten über das Entstehen, das Auftreten, die Behandlung und den Verlauf von Krebserkrankungen zu registrieren, zu verarbeiten, wissenschaftlich auszuwerten und zu publizieren.</a:t>
            </a:r>
          </a:p>
          <a:p>
            <a:pPr marL="568050" lvl="0" indent="-568050">
              <a:spcBef>
                <a:spcPts val="595"/>
              </a:spcBef>
              <a:buFont typeface="Arial" panose="020B0604020202020204" pitchFamily="34" charset="0"/>
              <a:buChar char="•"/>
              <a:defRPr/>
            </a:pPr>
            <a:r>
              <a:rPr lang="de-DE" sz="3600" dirty="0">
                <a:solidFill>
                  <a:srgbClr val="003064"/>
                </a:solidFill>
              </a:rPr>
              <a:t>Der Fachbereich klinische Auswertungsstelle (KAS) im LKR NRW leistet einen Beitrag zur Verbesserung der medizinisch-onkologischen Versorgung, indem er die Daten- und Versorgungsqualität abbildet, sichert und verbessert.</a:t>
            </a:r>
          </a:p>
        </p:txBody>
      </p:sp>
      <p:sp>
        <p:nvSpPr>
          <p:cNvPr id="14" name="Rechteck 13"/>
          <p:cNvSpPr/>
          <p:nvPr/>
        </p:nvSpPr>
        <p:spPr>
          <a:xfrm>
            <a:off x="720144" y="40786370"/>
            <a:ext cx="28800000" cy="650388"/>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de-DE" sz="3600" dirty="0">
                <a:solidFill>
                  <a:srgbClr val="003064"/>
                </a:solidFill>
                <a:latin typeface="Calibri" panose="020F0502020204030204"/>
              </a:rPr>
              <a:t>K</a:t>
            </a:r>
            <a:r>
              <a:rPr kumimoji="0" lang="de-DE" sz="3600" b="0" i="0" u="none" strike="noStrike" kern="1200" cap="none" spc="0" normalizeH="0" baseline="0" noProof="0" dirty="0" err="1">
                <a:ln>
                  <a:noFill/>
                </a:ln>
                <a:solidFill>
                  <a:srgbClr val="003064"/>
                </a:solidFill>
                <a:effectLst/>
                <a:uLnTx/>
                <a:uFillTx/>
                <a:latin typeface="Calibri" panose="020F0502020204030204"/>
                <a:ea typeface="+mn-ea"/>
                <a:cs typeface="+mn-cs"/>
              </a:rPr>
              <a:t>ontakt</a:t>
            </a:r>
            <a:r>
              <a:rPr kumimoji="0" lang="de-DE" sz="3600" b="0" i="0" u="none" strike="noStrike" kern="1200" cap="none" spc="0" normalizeH="0" baseline="0" noProof="0" dirty="0">
                <a:ln>
                  <a:noFill/>
                </a:ln>
                <a:solidFill>
                  <a:srgbClr val="003064"/>
                </a:solidFill>
                <a:effectLst/>
                <a:uLnTx/>
                <a:uFillTx/>
                <a:latin typeface="Calibri" panose="020F0502020204030204"/>
                <a:ea typeface="+mn-ea"/>
                <a:cs typeface="+mn-cs"/>
              </a:rPr>
              <a:t>: </a:t>
            </a:r>
            <a:r>
              <a:rPr kumimoji="0" lang="de-DE" sz="3600" b="0" i="0" u="none" strike="noStrike" kern="1200" cap="none" spc="0" normalizeH="0" baseline="0" noProof="0" dirty="0" err="1">
                <a:ln>
                  <a:noFill/>
                </a:ln>
                <a:solidFill>
                  <a:srgbClr val="003064"/>
                </a:solidFill>
                <a:effectLst/>
                <a:uLnTx/>
                <a:uFillTx/>
                <a:latin typeface="Calibri" panose="020F0502020204030204"/>
                <a:ea typeface="+mn-ea"/>
                <a:cs typeface="+mn-cs"/>
              </a:rPr>
              <a:t>catherine.real@landeskrebsregister.nrw</a:t>
            </a:r>
            <a:r>
              <a:rPr kumimoji="0" lang="de-DE" sz="3600" b="0" i="0" u="none" strike="noStrike" kern="1200" cap="none" spc="0" normalizeH="0" baseline="0" noProof="0" dirty="0">
                <a:ln>
                  <a:noFill/>
                </a:ln>
                <a:solidFill>
                  <a:srgbClr val="003064"/>
                </a:solidFill>
                <a:effectLst/>
                <a:uLnTx/>
                <a:uFillTx/>
                <a:latin typeface="Calibri" panose="020F0502020204030204"/>
                <a:ea typeface="+mn-ea"/>
                <a:cs typeface="+mn-cs"/>
              </a:rPr>
              <a:t>              www.landeskrebsregister.nrw</a:t>
            </a:r>
          </a:p>
        </p:txBody>
      </p:sp>
      <p:sp>
        <p:nvSpPr>
          <p:cNvPr id="18" name="Textfeld 17"/>
          <p:cNvSpPr txBox="1"/>
          <p:nvPr/>
        </p:nvSpPr>
        <p:spPr>
          <a:xfrm>
            <a:off x="15984240" y="6854013"/>
            <a:ext cx="12960000" cy="5186035"/>
          </a:xfrm>
          <a:prstGeom prst="rect">
            <a:avLst/>
          </a:prstGeom>
          <a:noFill/>
        </p:spPr>
        <p:txBody>
          <a:bodyPr wrap="square" rtlCol="0" anchor="t">
            <a:spAutoFit/>
          </a:bodyPr>
          <a:lstStyle/>
          <a:p>
            <a:pPr marL="0" marR="0" lvl="0" indent="0" algn="just" defTabSz="457200" rtl="0" eaLnBrk="1" fontAlgn="auto" latinLnBrk="0" hangingPunct="1">
              <a:lnSpc>
                <a:spcPct val="100000"/>
              </a:lnSpc>
              <a:spcBef>
                <a:spcPts val="1191"/>
              </a:spcBef>
              <a:spcAft>
                <a:spcPts val="1191"/>
              </a:spcAft>
              <a:buClrTx/>
              <a:buSzTx/>
              <a:buFontTx/>
              <a:buNone/>
              <a:tabLst/>
              <a:defRPr/>
            </a:pPr>
            <a:r>
              <a:rPr kumimoji="0" lang="de-DE" sz="4400" b="1" i="0" u="none" strike="noStrike" kern="1200" cap="none" spc="0" normalizeH="0" baseline="0" noProof="0" dirty="0">
                <a:ln>
                  <a:noFill/>
                </a:ln>
                <a:solidFill>
                  <a:srgbClr val="022251"/>
                </a:solidFill>
                <a:effectLst/>
                <a:uLnTx/>
                <a:uFillTx/>
                <a:latin typeface="Calibri" panose="020F0502020204030204"/>
                <a:ea typeface="+mn-ea"/>
                <a:cs typeface="+mn-cs"/>
              </a:rPr>
              <a:t>A U F G A B E N   </a:t>
            </a:r>
          </a:p>
          <a:p>
            <a:pPr marL="0" marR="0" lvl="0" indent="0" algn="l" defTabSz="457200" rtl="0" eaLnBrk="1" fontAlgn="auto" latinLnBrk="0" hangingPunct="1">
              <a:lnSpc>
                <a:spcPct val="100000"/>
              </a:lnSpc>
              <a:spcBef>
                <a:spcPts val="595"/>
              </a:spcBef>
              <a:spcAft>
                <a:spcPts val="0"/>
              </a:spcAft>
              <a:buClrTx/>
              <a:buSzTx/>
              <a:buFontTx/>
              <a:buNone/>
              <a:tabLst/>
              <a:defRPr/>
            </a:pPr>
            <a:r>
              <a:rPr kumimoji="0" lang="de-DE" sz="3600" b="0" i="0" u="none" strike="noStrike" kern="1200" cap="none" spc="0" normalizeH="0" baseline="0" noProof="0" dirty="0">
                <a:ln>
                  <a:noFill/>
                </a:ln>
                <a:solidFill>
                  <a:srgbClr val="022251"/>
                </a:solidFill>
                <a:effectLst/>
                <a:uLnTx/>
                <a:uFillTx/>
                <a:latin typeface="Calibri" panose="020F0502020204030204"/>
                <a:ea typeface="+mn-ea"/>
                <a:cs typeface="+mn-cs"/>
              </a:rPr>
              <a:t>Die Qualitätssicherungsteams des Fachbereichs stehen für Melderinnen und Melder bei folgenden Themen zur Verfügung:</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22251"/>
                </a:solidFill>
                <a:effectLst/>
                <a:uLnTx/>
                <a:uFillTx/>
                <a:latin typeface="Calibri" panose="020F0502020204030204"/>
                <a:ea typeface="+mn-ea"/>
                <a:cs typeface="+mn-cs"/>
              </a:rPr>
              <a:t>Medizinische Inhalte der Meldungen an das LKR NRW</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22251"/>
                </a:solidFill>
                <a:effectLst/>
                <a:uLnTx/>
                <a:uFillTx/>
                <a:latin typeface="Calibri" panose="020F0502020204030204"/>
                <a:ea typeface="+mn-ea"/>
                <a:cs typeface="+mn-cs"/>
              </a:rPr>
              <a:t>Rückmeldung von (aggregierten) Daten an die meldenden Einrichtungen</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22251"/>
                </a:solidFill>
                <a:effectLst/>
                <a:uLnTx/>
                <a:uFillTx/>
                <a:latin typeface="Calibri" panose="020F0502020204030204"/>
                <a:ea typeface="+mn-ea"/>
                <a:cs typeface="+mn-cs"/>
              </a:rPr>
              <a:t>Organisation von Schulungen sowie Qualitätskonferenzen</a:t>
            </a:r>
          </a:p>
          <a:p>
            <a:pPr marL="571500" marR="0" lvl="0" indent="-57150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022251"/>
                </a:solidFill>
                <a:effectLst/>
                <a:uLnTx/>
                <a:uFillTx/>
                <a:latin typeface="Calibri" panose="020F0502020204030204"/>
                <a:ea typeface="+mn-ea"/>
                <a:cs typeface="+mn-cs"/>
              </a:rPr>
              <a:t>Klinische Auswertungen und onkologische Qualitätssicherung</a:t>
            </a:r>
          </a:p>
        </p:txBody>
      </p:sp>
      <p:sp>
        <p:nvSpPr>
          <p:cNvPr id="19" name="Textfeld 18"/>
          <p:cNvSpPr txBox="1"/>
          <p:nvPr/>
        </p:nvSpPr>
        <p:spPr>
          <a:xfrm>
            <a:off x="1400246" y="36173889"/>
            <a:ext cx="27360000" cy="4909036"/>
          </a:xfrm>
          <a:prstGeom prst="rect">
            <a:avLst/>
          </a:prstGeom>
          <a:noFill/>
        </p:spPr>
        <p:txBody>
          <a:bodyPr wrap="square" rtlCol="0" anchor="t">
            <a:spAutoFit/>
          </a:bodyPr>
          <a:lstStyle/>
          <a:p>
            <a:pPr marL="0" marR="0" lvl="0" indent="0" algn="just" defTabSz="457200" rtl="0" eaLnBrk="1" fontAlgn="auto" latinLnBrk="0" hangingPunct="1">
              <a:lnSpc>
                <a:spcPct val="100000"/>
              </a:lnSpc>
              <a:spcBef>
                <a:spcPts val="1191"/>
              </a:spcBef>
              <a:spcAft>
                <a:spcPts val="1191"/>
              </a:spcAft>
              <a:buClrTx/>
              <a:buSzTx/>
              <a:buFontTx/>
              <a:buNone/>
              <a:tabLst/>
              <a:defRPr/>
            </a:pPr>
            <a:r>
              <a:rPr kumimoji="0" lang="de-DE" sz="4400" b="1" i="0" u="none" strike="noStrike" kern="1200" cap="none" spc="0" normalizeH="0" baseline="0" noProof="0" dirty="0">
                <a:ln>
                  <a:noFill/>
                </a:ln>
                <a:solidFill>
                  <a:srgbClr val="022251"/>
                </a:solidFill>
                <a:effectLst/>
                <a:uLnTx/>
                <a:uFillTx/>
                <a:latin typeface="Calibri" panose="020F0502020204030204"/>
                <a:ea typeface="+mn-ea"/>
                <a:cs typeface="+mn-cs"/>
              </a:rPr>
              <a:t>L I N K S   Z U M   N A C H L E S E N </a:t>
            </a:r>
          </a:p>
          <a:p>
            <a:pPr marL="568050" indent="-568050">
              <a:spcBef>
                <a:spcPts val="595"/>
              </a:spcBef>
              <a:buFont typeface="Arial" panose="020B0604020202020204" pitchFamily="34" charset="0"/>
              <a:buChar char="•"/>
              <a:defRPr/>
            </a:pPr>
            <a:r>
              <a:rPr lang="de-DE" sz="3200" dirty="0">
                <a:solidFill>
                  <a:srgbClr val="022251"/>
                </a:solidFill>
                <a:hlinkClick r:id="rId2"/>
              </a:rPr>
              <a:t>https://ilias.aekwl.de/login.php?client_id=aekwl&amp;cmd=force_login&amp;lang=de</a:t>
            </a:r>
            <a:endParaRPr lang="de-DE" sz="3200" dirty="0">
              <a:solidFill>
                <a:srgbClr val="022251"/>
              </a:solidFill>
            </a:endParaRPr>
          </a:p>
          <a:p>
            <a:pPr marL="568050" marR="0" lvl="0" indent="-56805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hlinkClick r:id="rId3"/>
              </a:rPr>
              <a:t>https://plattform65c.de/manual-plus/</a:t>
            </a:r>
            <a:endPar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endParaRPr>
          </a:p>
          <a:p>
            <a:pPr marL="568050" marR="0" lvl="0" indent="-56805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hlinkClick r:id="rId4"/>
              </a:rPr>
              <a:t>https://www.landeskrebsregister.nrw/melder/krebsregistrierung-inhalte-der-meldung/wissen-kompakt-kodierhilfen/</a:t>
            </a:r>
            <a:r>
              <a:rPr lang="de-DE" sz="3200" dirty="0">
                <a:solidFill>
                  <a:srgbClr val="022251"/>
                </a:solidFill>
                <a:latin typeface="Calibri" panose="020F0502020204030204"/>
              </a:rPr>
              <a:t> </a:t>
            </a:r>
            <a:endPar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endParaRPr>
          </a:p>
          <a:p>
            <a:pPr marL="568050" marR="0" lvl="0" indent="-56805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r>
              <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hlinkClick r:id="rId5"/>
              </a:rPr>
              <a:t>https://www.landeskrebsregister.nrw/online-jahresbericht/#/general/intro</a:t>
            </a:r>
            <a:endPar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endParaRPr>
          </a:p>
          <a:p>
            <a:pPr marL="568050" indent="-568050">
              <a:spcBef>
                <a:spcPts val="595"/>
              </a:spcBef>
              <a:buFont typeface="Arial" panose="020B0604020202020204" pitchFamily="34" charset="0"/>
              <a:buChar char="•"/>
              <a:defRPr/>
            </a:pPr>
            <a:r>
              <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hlinkClick r:id="rId6"/>
              </a:rPr>
              <a:t>https://www.landeskrebsregister.nrw/aktuelles/unsere-termine/</a:t>
            </a:r>
            <a:r>
              <a:rPr lang="de-DE" sz="3200" dirty="0">
                <a:solidFill>
                  <a:srgbClr val="022251"/>
                </a:solidFill>
                <a:latin typeface="Calibri" panose="020F0502020204030204"/>
              </a:rPr>
              <a:t> </a:t>
            </a:r>
          </a:p>
          <a:p>
            <a:pPr marL="568050" indent="-568050">
              <a:spcBef>
                <a:spcPts val="595"/>
              </a:spcBef>
              <a:buFont typeface="Arial" panose="020B0604020202020204" pitchFamily="34" charset="0"/>
              <a:buChar char="•"/>
              <a:defRPr/>
            </a:pPr>
            <a:r>
              <a:rPr lang="de-DE" sz="3200" dirty="0">
                <a:solidFill>
                  <a:srgbClr val="022251"/>
                </a:solidFill>
                <a:hlinkClick r:id="rId7"/>
              </a:rPr>
              <a:t>https://www.landeskrebsregister.nrw/auswertungen/</a:t>
            </a:r>
            <a:endParaRPr lang="de-DE" sz="3200" dirty="0">
              <a:solidFill>
                <a:srgbClr val="022251"/>
              </a:solidFill>
            </a:endParaRPr>
          </a:p>
          <a:p>
            <a:pPr marL="568050" marR="0" lvl="0" indent="-568050" algn="l" defTabSz="457200" rtl="0" eaLnBrk="1" fontAlgn="auto" latinLnBrk="0" hangingPunct="1">
              <a:lnSpc>
                <a:spcPct val="100000"/>
              </a:lnSpc>
              <a:spcBef>
                <a:spcPts val="595"/>
              </a:spcBef>
              <a:spcAft>
                <a:spcPts val="0"/>
              </a:spcAft>
              <a:buClrTx/>
              <a:buSzTx/>
              <a:buFont typeface="Arial" panose="020B0604020202020204" pitchFamily="34" charset="0"/>
              <a:buChar char="•"/>
              <a:tabLst/>
              <a:defRPr/>
            </a:pPr>
            <a:endParaRPr kumimoji="0" lang="de-DE" sz="3200" b="0" i="0" u="none" strike="noStrike" kern="1200" cap="none" spc="0" normalizeH="0" baseline="0" noProof="0" dirty="0">
              <a:ln>
                <a:noFill/>
              </a:ln>
              <a:solidFill>
                <a:srgbClr val="022251"/>
              </a:solidFill>
              <a:effectLst/>
              <a:uLnTx/>
              <a:uFillTx/>
              <a:latin typeface="Calibri" panose="020F0502020204030204"/>
              <a:ea typeface="+mn-ea"/>
              <a:cs typeface="+mn-cs"/>
            </a:endParaRPr>
          </a:p>
        </p:txBody>
      </p:sp>
      <p:sp>
        <p:nvSpPr>
          <p:cNvPr id="4" name="Rechteck 3"/>
          <p:cNvSpPr/>
          <p:nvPr/>
        </p:nvSpPr>
        <p:spPr>
          <a:xfrm>
            <a:off x="0" y="0"/>
            <a:ext cx="30240288" cy="42767250"/>
          </a:xfrm>
          <a:prstGeom prst="rect">
            <a:avLst/>
          </a:prstGeom>
          <a:noFill/>
          <a:ln>
            <a:solidFill>
              <a:srgbClr val="0030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fik 7">
            <a:extLst>
              <a:ext uri="{FF2B5EF4-FFF2-40B4-BE49-F238E27FC236}">
                <a16:creationId xmlns:a16="http://schemas.microsoft.com/office/drawing/2014/main" id="{4B3CA417-CB4D-0D79-7900-1D643BDCFB76}"/>
              </a:ext>
            </a:extLst>
          </p:cNvPr>
          <p:cNvPicPr>
            <a:picLocks noChangeAspect="1"/>
          </p:cNvPicPr>
          <p:nvPr/>
        </p:nvPicPr>
        <p:blipFill>
          <a:blip r:embed="rId8"/>
          <a:stretch>
            <a:fillRect/>
          </a:stretch>
        </p:blipFill>
        <p:spPr>
          <a:xfrm>
            <a:off x="12257266" y="13369887"/>
            <a:ext cx="5561739" cy="5601872"/>
          </a:xfrm>
          <a:prstGeom prst="rect">
            <a:avLst/>
          </a:prstGeom>
        </p:spPr>
      </p:pic>
      <p:pic>
        <p:nvPicPr>
          <p:cNvPr id="7" name="Grafik 6">
            <a:extLst>
              <a:ext uri="{FF2B5EF4-FFF2-40B4-BE49-F238E27FC236}">
                <a16:creationId xmlns:a16="http://schemas.microsoft.com/office/drawing/2014/main" id="{D32DB8CA-4059-4DA2-33EE-F6139F3D756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5299999" y="25239965"/>
            <a:ext cx="4324301" cy="4324301"/>
          </a:xfrm>
          <a:prstGeom prst="rect">
            <a:avLst/>
          </a:prstGeom>
        </p:spPr>
      </p:pic>
      <p:pic>
        <p:nvPicPr>
          <p:cNvPr id="12" name="Grafik 11">
            <a:extLst>
              <a:ext uri="{FF2B5EF4-FFF2-40B4-BE49-F238E27FC236}">
                <a16:creationId xmlns:a16="http://schemas.microsoft.com/office/drawing/2014/main" id="{3A44C3B8-F056-2979-3E28-C7D033FE4D4F}"/>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400243" y="25239966"/>
            <a:ext cx="4324301" cy="4324301"/>
          </a:xfrm>
          <a:prstGeom prst="rect">
            <a:avLst/>
          </a:prstGeom>
        </p:spPr>
      </p:pic>
      <p:sp>
        <p:nvSpPr>
          <p:cNvPr id="3" name="Rectangle 1">
            <a:extLst>
              <a:ext uri="{FF2B5EF4-FFF2-40B4-BE49-F238E27FC236}">
                <a16:creationId xmlns:a16="http://schemas.microsoft.com/office/drawing/2014/main" id="{EC57F7B2-6D43-76FD-3D93-35368BB1A754}"/>
              </a:ext>
            </a:extLst>
          </p:cNvPr>
          <p:cNvSpPr>
            <a:spLocks noChangeArrowheads="1"/>
          </p:cNvSpPr>
          <p:nvPr/>
        </p:nvSpPr>
        <p:spPr bwMode="auto">
          <a:xfrm>
            <a:off x="0" y="0"/>
            <a:ext cx="30240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10" name="Grafik 9">
            <a:extLst>
              <a:ext uri="{FF2B5EF4-FFF2-40B4-BE49-F238E27FC236}">
                <a16:creationId xmlns:a16="http://schemas.microsoft.com/office/drawing/2014/main" id="{459094C9-85CF-EC56-1FCB-E2721D3B4A6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1400243" y="19188019"/>
            <a:ext cx="4324301" cy="4324301"/>
          </a:xfrm>
          <a:prstGeom prst="rect">
            <a:avLst/>
          </a:prstGeom>
        </p:spPr>
      </p:pic>
      <p:pic>
        <p:nvPicPr>
          <p:cNvPr id="6" name="Grafik 5">
            <a:extLst>
              <a:ext uri="{FF2B5EF4-FFF2-40B4-BE49-F238E27FC236}">
                <a16:creationId xmlns:a16="http://schemas.microsoft.com/office/drawing/2014/main" id="{F9559455-D669-4AAB-7FD5-6FC26C0A3D1F}"/>
              </a:ext>
            </a:extLst>
          </p:cNvPr>
          <p:cNvPicPr>
            <a:picLocks noChangeAspect="1"/>
          </p:cNvPicPr>
          <p:nvPr/>
        </p:nvPicPr>
        <p:blipFill>
          <a:blip r:embed="rId12"/>
          <a:stretch>
            <a:fillRect/>
          </a:stretch>
        </p:blipFill>
        <p:spPr>
          <a:xfrm>
            <a:off x="4050644" y="22442515"/>
            <a:ext cx="1606992" cy="1606992"/>
          </a:xfrm>
          <a:prstGeom prst="rect">
            <a:avLst/>
          </a:prstGeom>
        </p:spPr>
      </p:pic>
      <p:pic>
        <p:nvPicPr>
          <p:cNvPr id="21" name="Grafik 20">
            <a:extLst>
              <a:ext uri="{FF2B5EF4-FFF2-40B4-BE49-F238E27FC236}">
                <a16:creationId xmlns:a16="http://schemas.microsoft.com/office/drawing/2014/main" id="{C4C55A1E-F6E0-275A-4224-9436B3AEF8DA}"/>
              </a:ext>
            </a:extLst>
          </p:cNvPr>
          <p:cNvPicPr>
            <a:picLocks/>
          </p:cNvPicPr>
          <p:nvPr/>
        </p:nvPicPr>
        <p:blipFill>
          <a:blip r:embed="rId13" cstate="print">
            <a:extLst>
              <a:ext uri="{28A0092B-C50C-407E-A947-70E740481C1C}">
                <a14:useLocalDpi xmlns:a14="http://schemas.microsoft.com/office/drawing/2010/main" val="0"/>
              </a:ext>
            </a:extLst>
          </a:blip>
          <a:srcRect/>
          <a:stretch/>
        </p:blipFill>
        <p:spPr>
          <a:xfrm>
            <a:off x="15296173" y="19254929"/>
            <a:ext cx="4320475" cy="4195150"/>
          </a:xfrm>
          <a:prstGeom prst="rect">
            <a:avLst/>
          </a:prstGeom>
        </p:spPr>
      </p:pic>
      <p:sp>
        <p:nvSpPr>
          <p:cNvPr id="5" name="Titel 1">
            <a:extLst>
              <a:ext uri="{FF2B5EF4-FFF2-40B4-BE49-F238E27FC236}">
                <a16:creationId xmlns:a16="http://schemas.microsoft.com/office/drawing/2014/main" id="{7EB63988-ED91-066B-3CB9-6B4999000E6D}"/>
              </a:ext>
            </a:extLst>
          </p:cNvPr>
          <p:cNvSpPr txBox="1">
            <a:spLocks/>
          </p:cNvSpPr>
          <p:nvPr/>
        </p:nvSpPr>
        <p:spPr>
          <a:xfrm>
            <a:off x="650560" y="1611714"/>
            <a:ext cx="28800000" cy="1278349"/>
          </a:xfrm>
          <a:prstGeom prst="rect">
            <a:avLst/>
          </a:prstGeom>
        </p:spPr>
        <p:txBody>
          <a:bodyPr vert="horz" lIns="91440" tIns="45720" rIns="91440" bIns="45720" rtlCol="0" anchor="b">
            <a:noAutofit/>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pPr algn="l"/>
            <a:r>
              <a:rPr lang="de-DE" sz="6600" b="1" dirty="0">
                <a:solidFill>
                  <a:srgbClr val="022251"/>
                </a:solidFill>
                <a:latin typeface="Calibri" panose="020F0502020204030204"/>
                <a:ea typeface="Calibri" panose="020F0502020204030204" pitchFamily="34" charset="0"/>
              </a:rPr>
              <a:t>Portfolio der Registerstelle - Angebote für Melderinnen und Melder</a:t>
            </a:r>
            <a:endParaRPr lang="de-DE" sz="6600" b="1" dirty="0">
              <a:solidFill>
                <a:srgbClr val="022251"/>
              </a:solidFill>
              <a:latin typeface="Calibri" panose="020F0502020204030204"/>
            </a:endParaRPr>
          </a:p>
        </p:txBody>
      </p:sp>
      <p:sp>
        <p:nvSpPr>
          <p:cNvPr id="9" name="Textfeld 8">
            <a:extLst>
              <a:ext uri="{FF2B5EF4-FFF2-40B4-BE49-F238E27FC236}">
                <a16:creationId xmlns:a16="http://schemas.microsoft.com/office/drawing/2014/main" id="{34A1A9E7-CAFC-D3A7-444C-E424ED9C9C7F}"/>
              </a:ext>
            </a:extLst>
          </p:cNvPr>
          <p:cNvSpPr txBox="1"/>
          <p:nvPr/>
        </p:nvSpPr>
        <p:spPr>
          <a:xfrm>
            <a:off x="650560" y="3039037"/>
            <a:ext cx="28800000" cy="769441"/>
          </a:xfrm>
          <a:prstGeom prst="rect">
            <a:avLst/>
          </a:prstGeom>
          <a:noFill/>
        </p:spPr>
        <p:txBody>
          <a:bodyPr wrap="square" rtlCol="0">
            <a:spAutoFit/>
          </a:bodyPr>
          <a:lstStyle/>
          <a:p>
            <a:r>
              <a:rPr lang="de-DE" sz="4400" dirty="0">
                <a:solidFill>
                  <a:srgbClr val="022251"/>
                </a:solidFill>
              </a:rPr>
              <a:t>C Real</a:t>
            </a:r>
            <a:r>
              <a:rPr lang="de-DE" sz="4400" baseline="30000" dirty="0">
                <a:solidFill>
                  <a:srgbClr val="022251"/>
                </a:solidFill>
              </a:rPr>
              <a:t>1</a:t>
            </a:r>
          </a:p>
        </p:txBody>
      </p:sp>
      <p:sp>
        <p:nvSpPr>
          <p:cNvPr id="13" name="Textfeld 12">
            <a:extLst>
              <a:ext uri="{FF2B5EF4-FFF2-40B4-BE49-F238E27FC236}">
                <a16:creationId xmlns:a16="http://schemas.microsoft.com/office/drawing/2014/main" id="{0EB2E2D0-9946-1BC6-D3CA-EE71B9D28DB1}"/>
              </a:ext>
            </a:extLst>
          </p:cNvPr>
          <p:cNvSpPr txBox="1"/>
          <p:nvPr/>
        </p:nvSpPr>
        <p:spPr>
          <a:xfrm>
            <a:off x="650560" y="4080048"/>
            <a:ext cx="28800000" cy="646331"/>
          </a:xfrm>
          <a:prstGeom prst="rect">
            <a:avLst/>
          </a:prstGeom>
          <a:noFill/>
        </p:spPr>
        <p:txBody>
          <a:bodyPr wrap="square" rtlCol="0">
            <a:spAutoFit/>
          </a:bodyPr>
          <a:lstStyle/>
          <a:p>
            <a:r>
              <a:rPr lang="de-DE" sz="3600" baseline="30000" dirty="0">
                <a:solidFill>
                  <a:srgbClr val="022251"/>
                </a:solidFill>
              </a:rPr>
              <a:t>1 </a:t>
            </a:r>
            <a:r>
              <a:rPr lang="de-DE" sz="3600" dirty="0">
                <a:solidFill>
                  <a:srgbClr val="022251"/>
                </a:solidFill>
              </a:rPr>
              <a:t>Landeskrebsregister NRW gGmbH </a:t>
            </a:r>
          </a:p>
        </p:txBody>
      </p:sp>
      <p:pic>
        <p:nvPicPr>
          <p:cNvPr id="16" name="Grafik 15">
            <a:extLst>
              <a:ext uri="{FF2B5EF4-FFF2-40B4-BE49-F238E27FC236}">
                <a16:creationId xmlns:a16="http://schemas.microsoft.com/office/drawing/2014/main" id="{0F1FCB0B-E6B1-A5AD-D757-5FD3611A466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04070" y="29811985"/>
            <a:ext cx="4320474" cy="4324300"/>
          </a:xfrm>
          <a:prstGeom prst="rect">
            <a:avLst/>
          </a:prstGeom>
        </p:spPr>
      </p:pic>
      <p:pic>
        <p:nvPicPr>
          <p:cNvPr id="17" name="Grafik 16">
            <a:extLst>
              <a:ext uri="{FF2B5EF4-FFF2-40B4-BE49-F238E27FC236}">
                <a16:creationId xmlns:a16="http://schemas.microsoft.com/office/drawing/2014/main" id="{8ABAB57C-DCC6-5C56-4138-70899136A75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5296172" y="29811983"/>
            <a:ext cx="4320475" cy="4324302"/>
          </a:xfrm>
          <a:prstGeom prst="rect">
            <a:avLst/>
          </a:prstGeom>
        </p:spPr>
      </p:pic>
    </p:spTree>
    <p:extLst>
      <p:ext uri="{BB962C8B-B14F-4D97-AF65-F5344CB8AC3E}">
        <p14:creationId xmlns:p14="http://schemas.microsoft.com/office/powerpoint/2010/main" val="1501344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409</Words>
  <Application>Microsoft Office PowerPoint</Application>
  <PresentationFormat>Benutzerdefiniert</PresentationFormat>
  <Paragraphs>53</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Aptos</vt:lpstr>
      <vt:lpstr>Arial</vt:lpstr>
      <vt:lpstr>Calibri</vt:lpstr>
      <vt:lpstr>Calibri Light</vt:lpstr>
      <vt:lpstr>Office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Kern, Julia</dc:creator>
  <cp:lastModifiedBy>Bisani, Ina</cp:lastModifiedBy>
  <cp:revision>253</cp:revision>
  <dcterms:created xsi:type="dcterms:W3CDTF">2024-06-06T16:13:58Z</dcterms:created>
  <dcterms:modified xsi:type="dcterms:W3CDTF">2026-09-21T13:39:44Z</dcterms:modified>
</cp:coreProperties>
</file>